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38"/>
  </p:notesMasterIdLst>
  <p:sldIdLst>
    <p:sldId id="348" r:id="rId4"/>
    <p:sldId id="353" r:id="rId5"/>
    <p:sldId id="315" r:id="rId6"/>
    <p:sldId id="354" r:id="rId7"/>
    <p:sldId id="309" r:id="rId8"/>
    <p:sldId id="359" r:id="rId9"/>
    <p:sldId id="355" r:id="rId10"/>
    <p:sldId id="384" r:id="rId11"/>
    <p:sldId id="385" r:id="rId12"/>
    <p:sldId id="386" r:id="rId13"/>
    <p:sldId id="398" r:id="rId14"/>
    <p:sldId id="387" r:id="rId15"/>
    <p:sldId id="388" r:id="rId16"/>
    <p:sldId id="356" r:id="rId17"/>
    <p:sldId id="399" r:id="rId18"/>
    <p:sldId id="325" r:id="rId19"/>
    <p:sldId id="362" r:id="rId20"/>
    <p:sldId id="364" r:id="rId21"/>
    <p:sldId id="394" r:id="rId22"/>
    <p:sldId id="363" r:id="rId23"/>
    <p:sldId id="389" r:id="rId24"/>
    <p:sldId id="393" r:id="rId25"/>
    <p:sldId id="390" r:id="rId26"/>
    <p:sldId id="392" r:id="rId27"/>
    <p:sldId id="391" r:id="rId28"/>
    <p:sldId id="397" r:id="rId29"/>
    <p:sldId id="357" r:id="rId30"/>
    <p:sldId id="379" r:id="rId31"/>
    <p:sldId id="380" r:id="rId32"/>
    <p:sldId id="381" r:id="rId33"/>
    <p:sldId id="382" r:id="rId34"/>
    <p:sldId id="383" r:id="rId35"/>
    <p:sldId id="395" r:id="rId36"/>
    <p:sldId id="346" r:id="rId37"/>
  </p:sldIdLst>
  <p:sldSz cx="12192000" cy="6858000"/>
  <p:notesSz cx="6858000" cy="9144000"/>
  <p:embeddedFontLst>
    <p:embeddedFont>
      <p:font typeface="Bell MT" panose="02020503060305020303" pitchFamily="18" charset="0"/>
      <p:regular r:id="rId39"/>
      <p:bold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배달의민족 한나체 Pro" panose="020B0600000101010101" pitchFamily="50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7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8" y="7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57C785B3-4CDD-47C9-885D-AB93DA70AB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9E7B4D-348B-4E1F-99B3-41DF1EE1255F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1E53D8E-B3AC-4804-A5B9-B6DD372487C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B1E1076E-1DE3-41C9-B4B8-70E798437C6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56C7C8-BB78-45B3-ADBE-AEB4A454F27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4DBC72D-1BB7-4910-AB89-FF08815C60E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D6A344C-FB5E-42E5-A658-3B0799340A4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78AC8A-1FEA-4A2F-B2E6-A80E7F927FC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270177-09BF-4C36-B07D-E04B0676F77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FB4BFC-90EB-4218-B42B-C23204E79F2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29AB61-F657-4732-9711-9B0F1D15607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ECA0D5-69BA-4C03-B665-D6AC5490D28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DAED4C4-F714-4D00-8A06-F47702F23BA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11012" y="2064003"/>
            <a:ext cx="5023088" cy="28619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6C2918E-7294-4AB4-B4BB-F01B1CE42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580AF-3414-46B4-BBFA-C4FCC424BB58}"/>
              </a:ext>
            </a:extLst>
          </p:cNvPr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B6E3BFF2-CA30-4CB4-BD72-23018CB99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CEDB44B-B298-47D4-9B34-97201A4B1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17019"/>
            <a:ext cx="2398240" cy="3733886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  <a:gd name="connsiteX0" fmla="*/ 195942 w 1998431"/>
              <a:gd name="connsiteY0" fmla="*/ 28227 h 3117360"/>
              <a:gd name="connsiteX1" fmla="*/ 1998431 w 1998431"/>
              <a:gd name="connsiteY1" fmla="*/ 0 h 3117360"/>
              <a:gd name="connsiteX2" fmla="*/ 1831006 w 1998431"/>
              <a:gd name="connsiteY2" fmla="*/ 3117360 h 3117360"/>
              <a:gd name="connsiteX3" fmla="*/ 0 w 1998431"/>
              <a:gd name="connsiteY3" fmla="*/ 3081700 h 3117360"/>
              <a:gd name="connsiteX4" fmla="*/ 195942 w 1998431"/>
              <a:gd name="connsiteY4" fmla="*/ 28227 h 3117360"/>
              <a:gd name="connsiteX0" fmla="*/ 195942 w 2004855"/>
              <a:gd name="connsiteY0" fmla="*/ 60503 h 3149636"/>
              <a:gd name="connsiteX1" fmla="*/ 2004855 w 2004855"/>
              <a:gd name="connsiteY1" fmla="*/ 0 h 3149636"/>
              <a:gd name="connsiteX2" fmla="*/ 1831006 w 2004855"/>
              <a:gd name="connsiteY2" fmla="*/ 3149636 h 3149636"/>
              <a:gd name="connsiteX3" fmla="*/ 0 w 2004855"/>
              <a:gd name="connsiteY3" fmla="*/ 3113976 h 3149636"/>
              <a:gd name="connsiteX4" fmla="*/ 195942 w 2004855"/>
              <a:gd name="connsiteY4" fmla="*/ 60503 h 3149636"/>
              <a:gd name="connsiteX0" fmla="*/ 195942 w 2004855"/>
              <a:gd name="connsiteY0" fmla="*/ 47593 h 3136726"/>
              <a:gd name="connsiteX1" fmla="*/ 2004855 w 2004855"/>
              <a:gd name="connsiteY1" fmla="*/ 0 h 3136726"/>
              <a:gd name="connsiteX2" fmla="*/ 1831006 w 2004855"/>
              <a:gd name="connsiteY2" fmla="*/ 3136726 h 3136726"/>
              <a:gd name="connsiteX3" fmla="*/ 0 w 2004855"/>
              <a:gd name="connsiteY3" fmla="*/ 3101066 h 3136726"/>
              <a:gd name="connsiteX4" fmla="*/ 195942 w 2004855"/>
              <a:gd name="connsiteY4" fmla="*/ 47593 h 313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855" h="3136726">
                <a:moveTo>
                  <a:pt x="195942" y="47593"/>
                </a:moveTo>
                <a:lnTo>
                  <a:pt x="2004855" y="0"/>
                </a:lnTo>
                <a:lnTo>
                  <a:pt x="1831006" y="3136726"/>
                </a:lnTo>
                <a:lnTo>
                  <a:pt x="0" y="3101066"/>
                </a:lnTo>
                <a:lnTo>
                  <a:pt x="195942" y="47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25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7AA797-1798-4C08-849E-9333A7763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BB34080-9877-4AF5-88DD-E869B8D494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8416-229E-4F1F-9D54-8C98E04342E2}"/>
              </a:ext>
            </a:extLst>
          </p:cNvPr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358A-3674-4B1D-B9BD-E7F0E5CD10C2}"/>
              </a:ext>
            </a:extLst>
          </p:cNvPr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4A8BB-EEB9-45D1-BB64-2875A26CE44A}"/>
              </a:ext>
            </a:extLst>
          </p:cNvPr>
          <p:cNvGrpSpPr/>
          <p:nvPr userDrawn="1"/>
        </p:nvGrpSpPr>
        <p:grpSpPr>
          <a:xfrm>
            <a:off x="1287022" y="1127084"/>
            <a:ext cx="9617956" cy="5644480"/>
            <a:chOff x="2687161" y="3731096"/>
            <a:chExt cx="5158677" cy="3027467"/>
          </a:xfrm>
          <a:solidFill>
            <a:schemeClr val="bg1">
              <a:alpha val="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B3861F-8715-46B6-A84E-EE57AF93D8C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E73E1F-F495-4074-BE49-CF79406CB60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C49C45-73E4-4020-87A5-43596670C9A1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DCC7AC-818C-4750-B80E-77FEB2AD9A98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208D0E-82AB-431E-B563-66B7857C8E4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A9569-2A01-489D-A97A-127DFB37E54E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D225B6-BA5E-49AF-8A0F-A10CED0CB844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5F471B-C553-49DD-B6BB-60A5EA2425B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237FB5-0578-4D94-89B2-DFA14D58D8A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52FB34-E045-432C-B74B-00A4CA6A8D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207626-8A50-4297-B706-FB3B992278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C81DB-A1E4-4D36-9F3A-47CBB27AA2E1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CC8F2-40B2-4E9C-9B15-05B07B85375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4B5066-1C8C-4DD3-89D1-CD064A4DEAB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420584-DE68-470D-9F19-5924771E16E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FFCA09-5C47-4D32-A33A-C1A19513E9CE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88E24A-5282-4BBF-BCA4-7516D664E0FB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468A2-3E5F-4066-8501-ED008417980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EDC64C-6EC1-4D42-A779-876C9E091F0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374C7F-4991-4CB0-A601-36380C318AE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E06329-F699-4E47-9597-6B85CD55363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631A56-1804-40F7-8203-B9AFE97A4BC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4602E8-4CD0-46C4-8636-62A3ED6DED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F4B4FA-5B09-4867-89A3-28254972FFB6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42F29E-ECD2-43FA-AE54-604B5213D51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3D4EDB-DA06-47DF-BE76-6219EA39A6D3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EBB5E3-060C-474B-91FD-88699422A04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49A8D-8256-45D2-BA1A-C5DDF5D3E27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F6073-18D9-483E-970D-B436FE0B0291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82D651-94C6-483B-BA91-5F2E8013B00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DEDE31-A4C4-414E-8A74-9983964929D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700F52-122C-4034-8228-3C59A0DF053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F8F07-2DD7-46C9-BA0F-32E69B5044C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67FD9B-F645-477A-8D11-0E89397A445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D79C78-80DF-4333-B21F-223A9CB1B8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A6BD9C-2D44-4A16-B41D-14DC536F6F6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CD0953-F8C6-42CF-8048-0F0B2DEBB235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5471A5-6F09-4059-867D-A32B8CD431B2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DA6F10-99F4-40A2-8988-5068C6F7C50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D4750C-CA5A-456D-BEA5-64EAF69052C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CE455D-B1F0-41C5-91A2-57765BA72BF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A88359-3E04-4AA1-A2A8-0C953CD172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3FB2B-5CC5-43AA-9162-DF012833F52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1EE10C-BDFB-4E23-982B-78BCA3597910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182A86-8CA1-4331-BC0D-9E556AD3E62B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E16DE-951D-4E30-8DA3-1E4921A14E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DEE26B-6138-4B66-AA83-D5B5D7372C3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4DB734-4994-43FF-9F21-9C421B9E863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62042F-EB79-41D9-A16C-52A53439E0D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3B69A72-3486-4BF0-AB16-8695ECFC167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242892-CB7F-4150-8B71-1FC8B7F1A3F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E8DDC14-F8AC-4303-9B2C-A1121237F51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E71CE0-2534-4B07-B56F-BF1D32DD153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6C689E-EEE5-40E5-8321-735B366FA1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120F42-6153-41C6-A3CE-7F7FB945F14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585D90-02E3-4EB6-B3F5-15A9ACAE84D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118796-D5D4-4E63-BEC4-BD1F9942901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30473F8-4732-4002-BBC7-F92434A3395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907AD0D-6B0A-49B6-B29C-0F9CA2DFCF2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8576E4-1B4C-4FCA-B5B6-4B9DB7F2290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A728F7-1671-42EA-8B79-EF0F150E803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31C661-9A26-4F83-BBAF-6B6EBFD32624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FD2A4B-70E3-4FA5-8991-86FFE826B90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F283A7-4820-4EB2-964D-221E923D51B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51F195D-B45F-4022-B23C-B679E1C2293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E71EFF9-C944-4A13-AF77-73F1A9EAB66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167B5A-D783-4714-AA09-5F28BC71B5D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A6C3EE8-36AC-4ED4-A92A-6C0DC2412CE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AF1561-9551-4351-9E5C-3F5E65B92779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C98E2C-8675-4E5B-8DA6-F979D97D805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CE4B13-D49E-40DF-960A-FD7A6336D0CC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D6C89F-564A-4CF7-9B9F-6F5F6F6EAE9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7B11FD-2B40-4C28-9501-F500C633ABC1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964DE4-D29F-460E-AC5C-768ABA147913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83DC323-839F-4F02-94AC-820CB3E8EAF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BDAA9E8-C024-4856-BEFF-29AFBB9C8FE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C737A67-7BC0-4221-9296-67FD2850796F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1A33FB-15C5-4C69-9551-5F4DCE100A3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ACC1E6-AAA1-4F47-93A3-A09B748BEA9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7C6533-5B15-4328-B80A-D6A48A80BED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BD329D-77BF-45DF-9A94-AAAA6D787A3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FAD0F7-7460-4479-B679-3178A17985F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3D486-862D-457A-A9CA-124E60588142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53FCBB5-390A-4368-B2E5-5A33DD477C30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503B339-C3D8-4AAC-B8F9-B90B9BA9021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FDFFED-7DF4-42C1-8D20-DCEE57CFEF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60195A2-B393-47D7-BD75-BCC4616CAD41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488F51-B305-4689-86D4-0D744EB0A6C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4083C2-D6D4-4888-83DF-6052D89A14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A2F96F-3244-42F4-B193-90BD89981FF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8EB498-8E67-4AA3-802C-A4CE45734D0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A1BEEC-1434-46B2-BFE3-AEEAB186E9B7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D57F4E-2540-48B7-8B38-B8466F94B5B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4D078-DC56-4347-B918-2DD617533B44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8D29627-A803-4193-9B6E-5E0EDB4387C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B7D221B-0D80-40A9-8331-DA6558A1D37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9AB5199-FFB4-46F6-AAB5-4824C9BD8752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F689634-627E-459C-80E5-C72E6CD219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CAFA144-B2A8-4123-85EB-FFFEAAC587D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B16F44E-9340-4139-97CC-A690559A4304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07537B0-4EF0-4BA7-9690-3C3633CF11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519478-5ED1-44E1-B158-1F34BF34C503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34F2DF-2CE0-4287-8BCC-DEB165C0D36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A4BADD-3A02-47BB-B196-BC8B6ABBBAE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02D8199-EC44-4F53-A5E6-513B2FAE3D8E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5BB763-EDAD-4F0D-8D03-E8FE70ADDEC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3783DD-ACCC-4B50-8831-1FB1F66AAA9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F920D3-7F71-45BB-8D6A-A34208C03F0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0954072-CFF0-437B-95D0-44F973F3669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BC99E0-50B7-4A1D-9E9C-60F361531679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FB6A75-70EB-4ABF-8097-A92423E3D599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1B85CFE-8353-4CFD-9369-F918AD51394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EBE979C5-59A9-40E1-A4B9-BF16F64CC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11C-8F42-4A88-BF2C-3F14A15A3A2D}"/>
              </a:ext>
            </a:extLst>
          </p:cNvPr>
          <p:cNvSpPr/>
          <p:nvPr userDrawn="1"/>
        </p:nvSpPr>
        <p:spPr>
          <a:xfrm>
            <a:off x="4200072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002832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46C86-7BD4-4931-8982-4954A955A0D2}"/>
              </a:ext>
            </a:extLst>
          </p:cNvPr>
          <p:cNvSpPr/>
          <p:nvPr userDrawn="1"/>
        </p:nvSpPr>
        <p:spPr>
          <a:xfrm>
            <a:off x="7997604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00364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F9E1-604E-4D14-8F49-BC5799DEC58C}"/>
              </a:ext>
            </a:extLst>
          </p:cNvPr>
          <p:cNvSpPr/>
          <p:nvPr userDrawn="1"/>
        </p:nvSpPr>
        <p:spPr>
          <a:xfrm>
            <a:off x="4200072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5002832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C6AC5-F655-4421-A219-B2F76C6CA2FD}"/>
              </a:ext>
            </a:extLst>
          </p:cNvPr>
          <p:cNvSpPr/>
          <p:nvPr userDrawn="1"/>
        </p:nvSpPr>
        <p:spPr>
          <a:xfrm>
            <a:off x="7997604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8800364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45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EADFCC0-7904-4119-8B0E-9A583C35A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6D7053E-3D24-4B22-814E-887F5870629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58709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451B118-15F6-4FE7-8ECE-FF5BB171072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4285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63965083-1445-437C-A344-357B49C20F76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8682F-058D-4816-B976-4E6F2B1E9C6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EB2F064B-2120-4A2F-92A3-900AC8FF511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5" r:id="rId11"/>
    <p:sldLayoutId id="2147483684" r:id="rId12"/>
    <p:sldLayoutId id="2147483690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2.wdp"/><Relationship Id="rId7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215DE88-95FF-40C7-856A-DF5AC3E12A38}"/>
              </a:ext>
            </a:extLst>
          </p:cNvPr>
          <p:cNvGrpSpPr/>
          <p:nvPr/>
        </p:nvGrpSpPr>
        <p:grpSpPr>
          <a:xfrm>
            <a:off x="803265" y="1352271"/>
            <a:ext cx="8127161" cy="4153457"/>
            <a:chOff x="783771" y="541589"/>
            <a:chExt cx="10374271" cy="53018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AB2B7E-413C-4B51-A22C-DFB641B8F7AD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CC5F08-74A4-479B-A27F-42FE5991F744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290BDB-105B-4CE4-BBEB-F7CA3AB25D10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7755186-657A-4237-970A-C7C03ABC29E7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EDFE7F-35B8-4972-B012-8F5ABECC808F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7437F9-55AE-4AFD-BE13-A4EF7B717D1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BC5CD7-D033-41E4-960E-3A38197C4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E26469-48CE-483F-9F74-4664B64385D6}"/>
                </a:ext>
              </a:extLst>
            </p:cNvPr>
            <p:cNvCxnSpPr>
              <a:cxnSpLocks/>
              <a:stCxn id="28" idx="2"/>
              <a:endCxn id="25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B8C11F-CA00-47F9-9132-95555D94DA55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3FD359-FC67-4AAE-ABC8-61610DEEBCC2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1CDD12-5B37-46DF-90C2-15C4BC83AE34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32A87E9-CE63-46E4-A7EF-8D72B5D208C0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C148E1-FE22-45FA-80CB-6288FAB0079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67591" y="3299115"/>
            <a:ext cx="603374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데이터를 활용한 </a:t>
            </a:r>
            <a:endParaRPr lang="en-US" altLang="ko-KR" sz="4800" b="1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주식 투자 전략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F88D6-9020-4E83-8C1E-C27760078A05}"/>
              </a:ext>
            </a:extLst>
          </p:cNvPr>
          <p:cNvGrpSpPr/>
          <p:nvPr/>
        </p:nvGrpSpPr>
        <p:grpSpPr>
          <a:xfrm>
            <a:off x="2622275" y="2026191"/>
            <a:ext cx="5685702" cy="2689678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1CF3AC-BB52-43B2-A7BD-FDBFDEF58767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4AC03-78DA-4EB4-8073-1AB78EC2A189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63AC0D-5F70-4720-BA60-40FD23C231BE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CCA43-7948-4913-AAA1-9020DFDF2FDB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8A47E9-0A87-4CCC-A558-96EF9BB88053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26B23D-0124-4E95-A21C-AD99EC7B82F1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7B2BC0-142C-41BA-9835-0163D9255296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8549A0-75E5-406E-811D-41012014CCC5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DF347-F7DB-472C-AC88-173EEC7585D1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3D7771-2833-4EF1-92A1-E1F5697D02F2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126057-3953-4238-B0B1-9DB5684F11D3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05466F-88CE-4DB9-9215-AAC99EA59085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DF78B57-A940-460D-A5C5-2028BAA8471C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59DB7ED4-882D-4C19-A52D-01221A126DCD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</p:grpSp>
      <p:grpSp>
        <p:nvGrpSpPr>
          <p:cNvPr id="37" name="Group 38">
            <a:extLst>
              <a:ext uri="{FF2B5EF4-FFF2-40B4-BE49-F238E27FC236}">
                <a16:creationId xmlns:a16="http://schemas.microsoft.com/office/drawing/2014/main" id="{6609946F-E5E2-459B-B04F-31477E63D524}"/>
              </a:ext>
            </a:extLst>
          </p:cNvPr>
          <p:cNvGrpSpPr/>
          <p:nvPr/>
        </p:nvGrpSpPr>
        <p:grpSpPr>
          <a:xfrm>
            <a:off x="-100627" y="72520"/>
            <a:ext cx="8050225" cy="4724427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8" name="Freeform: Shape 64">
              <a:extLst>
                <a:ext uri="{FF2B5EF4-FFF2-40B4-BE49-F238E27FC236}">
                  <a16:creationId xmlns:a16="http://schemas.microsoft.com/office/drawing/2014/main" id="{A1DAF62F-F7CD-4515-9B9A-73AB7FE025A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9">
              <a:extLst>
                <a:ext uri="{FF2B5EF4-FFF2-40B4-BE49-F238E27FC236}">
                  <a16:creationId xmlns:a16="http://schemas.microsoft.com/office/drawing/2014/main" id="{D4F6F010-CE61-44F5-AAC2-2831DE3B6FE2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40">
              <a:extLst>
                <a:ext uri="{FF2B5EF4-FFF2-40B4-BE49-F238E27FC236}">
                  <a16:creationId xmlns:a16="http://schemas.microsoft.com/office/drawing/2014/main" id="{52283334-C56E-442B-993C-12803B0F71A2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1">
              <a:extLst>
                <a:ext uri="{FF2B5EF4-FFF2-40B4-BE49-F238E27FC236}">
                  <a16:creationId xmlns:a16="http://schemas.microsoft.com/office/drawing/2014/main" id="{858FF224-FDD0-461B-BD26-46DDD113FCF4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2">
              <a:extLst>
                <a:ext uri="{FF2B5EF4-FFF2-40B4-BE49-F238E27FC236}">
                  <a16:creationId xmlns:a16="http://schemas.microsoft.com/office/drawing/2014/main" id="{0E865E79-9EA3-4916-B2A6-B0F5308684DA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3">
              <a:extLst>
                <a:ext uri="{FF2B5EF4-FFF2-40B4-BE49-F238E27FC236}">
                  <a16:creationId xmlns:a16="http://schemas.microsoft.com/office/drawing/2014/main" id="{1EE4D3EF-D991-466B-8EA7-2B44C4C5BE7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4">
              <a:extLst>
                <a:ext uri="{FF2B5EF4-FFF2-40B4-BE49-F238E27FC236}">
                  <a16:creationId xmlns:a16="http://schemas.microsoft.com/office/drawing/2014/main" id="{8E3F8B60-CBCF-43ED-AFE6-25953EFC2714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5">
              <a:extLst>
                <a:ext uri="{FF2B5EF4-FFF2-40B4-BE49-F238E27FC236}">
                  <a16:creationId xmlns:a16="http://schemas.microsoft.com/office/drawing/2014/main" id="{0701D014-281C-4562-968C-67442FA893B4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6">
              <a:extLst>
                <a:ext uri="{FF2B5EF4-FFF2-40B4-BE49-F238E27FC236}">
                  <a16:creationId xmlns:a16="http://schemas.microsoft.com/office/drawing/2014/main" id="{DC70D68B-2A25-41A2-8E1A-DAA84769859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7">
              <a:extLst>
                <a:ext uri="{FF2B5EF4-FFF2-40B4-BE49-F238E27FC236}">
                  <a16:creationId xmlns:a16="http://schemas.microsoft.com/office/drawing/2014/main" id="{2BAF63D9-D84E-49CB-9102-5B7AEF8CFF8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8">
              <a:extLst>
                <a:ext uri="{FF2B5EF4-FFF2-40B4-BE49-F238E27FC236}">
                  <a16:creationId xmlns:a16="http://schemas.microsoft.com/office/drawing/2014/main" id="{267BF4F2-EBE7-451E-AF7A-30B8CE8A31A0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9">
              <a:extLst>
                <a:ext uri="{FF2B5EF4-FFF2-40B4-BE49-F238E27FC236}">
                  <a16:creationId xmlns:a16="http://schemas.microsoft.com/office/drawing/2014/main" id="{E8C010A1-A433-4E11-BF9E-5852C55CEFE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50">
              <a:extLst>
                <a:ext uri="{FF2B5EF4-FFF2-40B4-BE49-F238E27FC236}">
                  <a16:creationId xmlns:a16="http://schemas.microsoft.com/office/drawing/2014/main" id="{A1F41538-8CBD-402B-93D0-AF5A98E24FB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1">
              <a:extLst>
                <a:ext uri="{FF2B5EF4-FFF2-40B4-BE49-F238E27FC236}">
                  <a16:creationId xmlns:a16="http://schemas.microsoft.com/office/drawing/2014/main" id="{7E596874-CDF1-4A3C-96CF-DF64093B7FEA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2">
              <a:extLst>
                <a:ext uri="{FF2B5EF4-FFF2-40B4-BE49-F238E27FC236}">
                  <a16:creationId xmlns:a16="http://schemas.microsoft.com/office/drawing/2014/main" id="{6DE9B10A-BA0E-48A6-901F-F2FC27B724D8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3">
              <a:extLst>
                <a:ext uri="{FF2B5EF4-FFF2-40B4-BE49-F238E27FC236}">
                  <a16:creationId xmlns:a16="http://schemas.microsoft.com/office/drawing/2014/main" id="{9E483A88-EC18-412C-BA70-FA12EFB199FB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4">
              <a:extLst>
                <a:ext uri="{FF2B5EF4-FFF2-40B4-BE49-F238E27FC236}">
                  <a16:creationId xmlns:a16="http://schemas.microsoft.com/office/drawing/2014/main" id="{B665E96A-B146-46EF-9E66-CCD1E481B8FA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5">
              <a:extLst>
                <a:ext uri="{FF2B5EF4-FFF2-40B4-BE49-F238E27FC236}">
                  <a16:creationId xmlns:a16="http://schemas.microsoft.com/office/drawing/2014/main" id="{20E613FB-C459-4C4D-B44F-FDEF13C34AA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6">
              <a:extLst>
                <a:ext uri="{FF2B5EF4-FFF2-40B4-BE49-F238E27FC236}">
                  <a16:creationId xmlns:a16="http://schemas.microsoft.com/office/drawing/2014/main" id="{2F62AC3A-43D3-4AAC-B51A-18FA824B4AEA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7">
              <a:extLst>
                <a:ext uri="{FF2B5EF4-FFF2-40B4-BE49-F238E27FC236}">
                  <a16:creationId xmlns:a16="http://schemas.microsoft.com/office/drawing/2014/main" id="{B64F7D9C-ECA0-4BE3-AF44-BF2EA664C525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8">
              <a:extLst>
                <a:ext uri="{FF2B5EF4-FFF2-40B4-BE49-F238E27FC236}">
                  <a16:creationId xmlns:a16="http://schemas.microsoft.com/office/drawing/2014/main" id="{BE9DE874-4FD0-4DFB-9EFB-5D3D69573ABE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9">
              <a:extLst>
                <a:ext uri="{FF2B5EF4-FFF2-40B4-BE49-F238E27FC236}">
                  <a16:creationId xmlns:a16="http://schemas.microsoft.com/office/drawing/2014/main" id="{8B40D841-56A3-418A-B4E1-CA2A10A6EC5D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60">
              <a:extLst>
                <a:ext uri="{FF2B5EF4-FFF2-40B4-BE49-F238E27FC236}">
                  <a16:creationId xmlns:a16="http://schemas.microsoft.com/office/drawing/2014/main" id="{4ABD8549-D49E-475A-A8F2-01E77FE9986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1">
              <a:extLst>
                <a:ext uri="{FF2B5EF4-FFF2-40B4-BE49-F238E27FC236}">
                  <a16:creationId xmlns:a16="http://schemas.microsoft.com/office/drawing/2014/main" id="{5BFC8B09-7490-441F-AC09-6C3B05C3AFB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2">
              <a:extLst>
                <a:ext uri="{FF2B5EF4-FFF2-40B4-BE49-F238E27FC236}">
                  <a16:creationId xmlns:a16="http://schemas.microsoft.com/office/drawing/2014/main" id="{311C43B7-6AFA-4DA6-BF20-ED8A0B6B2982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3">
              <a:extLst>
                <a:ext uri="{FF2B5EF4-FFF2-40B4-BE49-F238E27FC236}">
                  <a16:creationId xmlns:a16="http://schemas.microsoft.com/office/drawing/2014/main" id="{7AFE70DC-27B0-42D7-B066-C9BB8D853B2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5">
              <a:extLst>
                <a:ext uri="{FF2B5EF4-FFF2-40B4-BE49-F238E27FC236}">
                  <a16:creationId xmlns:a16="http://schemas.microsoft.com/office/drawing/2014/main" id="{8C713462-BDA1-49F4-986D-462C4E62FB48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6">
              <a:extLst>
                <a:ext uri="{FF2B5EF4-FFF2-40B4-BE49-F238E27FC236}">
                  <a16:creationId xmlns:a16="http://schemas.microsoft.com/office/drawing/2014/main" id="{2E405A6D-7E4F-44BA-B9F5-791219D96243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7">
              <a:extLst>
                <a:ext uri="{FF2B5EF4-FFF2-40B4-BE49-F238E27FC236}">
                  <a16:creationId xmlns:a16="http://schemas.microsoft.com/office/drawing/2014/main" id="{9E02BDEF-121A-4056-8014-62AA77C69C22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ECB879EC-C3A3-4610-990E-F9DD2B0900C5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9">
              <a:extLst>
                <a:ext uri="{FF2B5EF4-FFF2-40B4-BE49-F238E27FC236}">
                  <a16:creationId xmlns:a16="http://schemas.microsoft.com/office/drawing/2014/main" id="{C41171F7-8D16-4E38-B1DC-A5AF50C18EB0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70">
              <a:extLst>
                <a:ext uri="{FF2B5EF4-FFF2-40B4-BE49-F238E27FC236}">
                  <a16:creationId xmlns:a16="http://schemas.microsoft.com/office/drawing/2014/main" id="{1B08C9A2-6C6B-4ED4-8D91-73EAE8363F0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71">
              <a:extLst>
                <a:ext uri="{FF2B5EF4-FFF2-40B4-BE49-F238E27FC236}">
                  <a16:creationId xmlns:a16="http://schemas.microsoft.com/office/drawing/2014/main" id="{8AB98E26-73F5-4D82-8194-E920DB3A890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2">
              <a:extLst>
                <a:ext uri="{FF2B5EF4-FFF2-40B4-BE49-F238E27FC236}">
                  <a16:creationId xmlns:a16="http://schemas.microsoft.com/office/drawing/2014/main" id="{0E1060C9-F035-426A-9B7D-89750C852BF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3">
              <a:extLst>
                <a:ext uri="{FF2B5EF4-FFF2-40B4-BE49-F238E27FC236}">
                  <a16:creationId xmlns:a16="http://schemas.microsoft.com/office/drawing/2014/main" id="{CF2C11C3-D1B9-4B25-8411-E521157B6D8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4">
              <a:extLst>
                <a:ext uri="{FF2B5EF4-FFF2-40B4-BE49-F238E27FC236}">
                  <a16:creationId xmlns:a16="http://schemas.microsoft.com/office/drawing/2014/main" id="{B5D36C28-1BDF-46AA-8022-D75E3EFA8619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5">
              <a:extLst>
                <a:ext uri="{FF2B5EF4-FFF2-40B4-BE49-F238E27FC236}">
                  <a16:creationId xmlns:a16="http://schemas.microsoft.com/office/drawing/2014/main" id="{428B3A59-345F-4A26-AD84-6B8D85ED4DAA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6">
              <a:extLst>
                <a:ext uri="{FF2B5EF4-FFF2-40B4-BE49-F238E27FC236}">
                  <a16:creationId xmlns:a16="http://schemas.microsoft.com/office/drawing/2014/main" id="{07D1D2C4-C77B-47F5-947E-C6E9D223DC9A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7">
              <a:extLst>
                <a:ext uri="{FF2B5EF4-FFF2-40B4-BE49-F238E27FC236}">
                  <a16:creationId xmlns:a16="http://schemas.microsoft.com/office/drawing/2014/main" id="{E9573CD6-5031-4BCF-B0C9-E193FC50CB5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8">
              <a:extLst>
                <a:ext uri="{FF2B5EF4-FFF2-40B4-BE49-F238E27FC236}">
                  <a16:creationId xmlns:a16="http://schemas.microsoft.com/office/drawing/2014/main" id="{9062B2AF-D847-45B9-9467-01FF00DC8C8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9">
              <a:extLst>
                <a:ext uri="{FF2B5EF4-FFF2-40B4-BE49-F238E27FC236}">
                  <a16:creationId xmlns:a16="http://schemas.microsoft.com/office/drawing/2014/main" id="{DA5D8CC4-DE06-471B-9A84-CA0A0EFDA04C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80">
              <a:extLst>
                <a:ext uri="{FF2B5EF4-FFF2-40B4-BE49-F238E27FC236}">
                  <a16:creationId xmlns:a16="http://schemas.microsoft.com/office/drawing/2014/main" id="{E56DB4DA-F1E6-49A2-905C-F1179D82251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81">
              <a:extLst>
                <a:ext uri="{FF2B5EF4-FFF2-40B4-BE49-F238E27FC236}">
                  <a16:creationId xmlns:a16="http://schemas.microsoft.com/office/drawing/2014/main" id="{7C527DAB-CD55-4AEB-BF36-A9A65C557E2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2">
              <a:extLst>
                <a:ext uri="{FF2B5EF4-FFF2-40B4-BE49-F238E27FC236}">
                  <a16:creationId xmlns:a16="http://schemas.microsoft.com/office/drawing/2014/main" id="{A9BD703F-17E4-40F0-9B4E-86C1C34FFB09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3">
              <a:extLst>
                <a:ext uri="{FF2B5EF4-FFF2-40B4-BE49-F238E27FC236}">
                  <a16:creationId xmlns:a16="http://schemas.microsoft.com/office/drawing/2014/main" id="{AD735963-F1F9-46E5-AC88-54C30A0BC903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4">
              <a:extLst>
                <a:ext uri="{FF2B5EF4-FFF2-40B4-BE49-F238E27FC236}">
                  <a16:creationId xmlns:a16="http://schemas.microsoft.com/office/drawing/2014/main" id="{5E5C8809-283A-4C19-A86F-FE157161BBF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5">
              <a:extLst>
                <a:ext uri="{FF2B5EF4-FFF2-40B4-BE49-F238E27FC236}">
                  <a16:creationId xmlns:a16="http://schemas.microsoft.com/office/drawing/2014/main" id="{B277D616-6763-4880-816F-9AA33EC8BC24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6">
              <a:extLst>
                <a:ext uri="{FF2B5EF4-FFF2-40B4-BE49-F238E27FC236}">
                  <a16:creationId xmlns:a16="http://schemas.microsoft.com/office/drawing/2014/main" id="{A80057B8-758A-4249-A06E-EE440AA0AF2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7">
              <a:extLst>
                <a:ext uri="{FF2B5EF4-FFF2-40B4-BE49-F238E27FC236}">
                  <a16:creationId xmlns:a16="http://schemas.microsoft.com/office/drawing/2014/main" id="{0222D187-2B99-49EB-A500-A46F3D2434F1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8">
              <a:extLst>
                <a:ext uri="{FF2B5EF4-FFF2-40B4-BE49-F238E27FC236}">
                  <a16:creationId xmlns:a16="http://schemas.microsoft.com/office/drawing/2014/main" id="{0F8013E4-0A34-4322-9F8B-9AE417C64027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9">
              <a:extLst>
                <a:ext uri="{FF2B5EF4-FFF2-40B4-BE49-F238E27FC236}">
                  <a16:creationId xmlns:a16="http://schemas.microsoft.com/office/drawing/2014/main" id="{1BB459CF-3001-4ACB-9AF9-CD189E9905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90">
              <a:extLst>
                <a:ext uri="{FF2B5EF4-FFF2-40B4-BE49-F238E27FC236}">
                  <a16:creationId xmlns:a16="http://schemas.microsoft.com/office/drawing/2014/main" id="{1A75185A-EBA6-4B2B-93F7-533E18CFD0B6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91">
              <a:extLst>
                <a:ext uri="{FF2B5EF4-FFF2-40B4-BE49-F238E27FC236}">
                  <a16:creationId xmlns:a16="http://schemas.microsoft.com/office/drawing/2014/main" id="{FA1A548F-992D-4970-977D-C7ED4A4AE4CB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2">
              <a:extLst>
                <a:ext uri="{FF2B5EF4-FFF2-40B4-BE49-F238E27FC236}">
                  <a16:creationId xmlns:a16="http://schemas.microsoft.com/office/drawing/2014/main" id="{A99E353D-8268-490E-957E-2ACF487E71ED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3">
              <a:extLst>
                <a:ext uri="{FF2B5EF4-FFF2-40B4-BE49-F238E27FC236}">
                  <a16:creationId xmlns:a16="http://schemas.microsoft.com/office/drawing/2014/main" id="{7F3CEFE1-1971-4396-9E59-DC12610D6DA2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4">
              <a:extLst>
                <a:ext uri="{FF2B5EF4-FFF2-40B4-BE49-F238E27FC236}">
                  <a16:creationId xmlns:a16="http://schemas.microsoft.com/office/drawing/2014/main" id="{B05DD727-890A-473A-A40A-D4A4B4AF480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5">
              <a:extLst>
                <a:ext uri="{FF2B5EF4-FFF2-40B4-BE49-F238E27FC236}">
                  <a16:creationId xmlns:a16="http://schemas.microsoft.com/office/drawing/2014/main" id="{49495EFB-9A1A-42B8-BC70-B7B735915C99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6">
              <a:extLst>
                <a:ext uri="{FF2B5EF4-FFF2-40B4-BE49-F238E27FC236}">
                  <a16:creationId xmlns:a16="http://schemas.microsoft.com/office/drawing/2014/main" id="{033A499C-EBB5-4E63-A092-55468EB84030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7">
              <a:extLst>
                <a:ext uri="{FF2B5EF4-FFF2-40B4-BE49-F238E27FC236}">
                  <a16:creationId xmlns:a16="http://schemas.microsoft.com/office/drawing/2014/main" id="{A190F956-653A-4C8F-814A-0C3E9DBECB4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8">
              <a:extLst>
                <a:ext uri="{FF2B5EF4-FFF2-40B4-BE49-F238E27FC236}">
                  <a16:creationId xmlns:a16="http://schemas.microsoft.com/office/drawing/2014/main" id="{156E9157-09B8-4A84-9685-B5B2AD862D2A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9">
              <a:extLst>
                <a:ext uri="{FF2B5EF4-FFF2-40B4-BE49-F238E27FC236}">
                  <a16:creationId xmlns:a16="http://schemas.microsoft.com/office/drawing/2014/main" id="{E47B988A-8195-48C9-B373-2CF9014A9E4C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100">
              <a:extLst>
                <a:ext uri="{FF2B5EF4-FFF2-40B4-BE49-F238E27FC236}">
                  <a16:creationId xmlns:a16="http://schemas.microsoft.com/office/drawing/2014/main" id="{F49C944E-F229-40E0-93C7-50F51CF9B8CB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101">
              <a:extLst>
                <a:ext uri="{FF2B5EF4-FFF2-40B4-BE49-F238E27FC236}">
                  <a16:creationId xmlns:a16="http://schemas.microsoft.com/office/drawing/2014/main" id="{91A51BE2-CD30-4961-9A6E-1D83F032208A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2">
              <a:extLst>
                <a:ext uri="{FF2B5EF4-FFF2-40B4-BE49-F238E27FC236}">
                  <a16:creationId xmlns:a16="http://schemas.microsoft.com/office/drawing/2014/main" id="{91F0B994-A1D8-4C1E-9C61-7216DA468F46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3">
              <a:extLst>
                <a:ext uri="{FF2B5EF4-FFF2-40B4-BE49-F238E27FC236}">
                  <a16:creationId xmlns:a16="http://schemas.microsoft.com/office/drawing/2014/main" id="{9A4753E3-6261-4365-A1BC-993A02897104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4">
              <a:extLst>
                <a:ext uri="{FF2B5EF4-FFF2-40B4-BE49-F238E27FC236}">
                  <a16:creationId xmlns:a16="http://schemas.microsoft.com/office/drawing/2014/main" id="{8EFF5225-61B6-4343-A7E2-5BB2C32F02E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5">
              <a:extLst>
                <a:ext uri="{FF2B5EF4-FFF2-40B4-BE49-F238E27FC236}">
                  <a16:creationId xmlns:a16="http://schemas.microsoft.com/office/drawing/2014/main" id="{0A4364EC-A03C-4970-A637-386D502EA9E7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6">
              <a:extLst>
                <a:ext uri="{FF2B5EF4-FFF2-40B4-BE49-F238E27FC236}">
                  <a16:creationId xmlns:a16="http://schemas.microsoft.com/office/drawing/2014/main" id="{F89C26FB-EA4D-45AE-9500-FE7B81B413FC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7">
              <a:extLst>
                <a:ext uri="{FF2B5EF4-FFF2-40B4-BE49-F238E27FC236}">
                  <a16:creationId xmlns:a16="http://schemas.microsoft.com/office/drawing/2014/main" id="{7DBA2950-8B66-4EF2-A847-EA2ADE9BA7B5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8">
              <a:extLst>
                <a:ext uri="{FF2B5EF4-FFF2-40B4-BE49-F238E27FC236}">
                  <a16:creationId xmlns:a16="http://schemas.microsoft.com/office/drawing/2014/main" id="{811ECFEB-360B-4906-9ACF-992B9588BCE3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9">
              <a:extLst>
                <a:ext uri="{FF2B5EF4-FFF2-40B4-BE49-F238E27FC236}">
                  <a16:creationId xmlns:a16="http://schemas.microsoft.com/office/drawing/2014/main" id="{D3DFBA0D-93DF-43B8-B86F-019F980F8B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10">
              <a:extLst>
                <a:ext uri="{FF2B5EF4-FFF2-40B4-BE49-F238E27FC236}">
                  <a16:creationId xmlns:a16="http://schemas.microsoft.com/office/drawing/2014/main" id="{19B025D3-1D90-41E0-AB5F-EDA65ED9CEE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11">
              <a:extLst>
                <a:ext uri="{FF2B5EF4-FFF2-40B4-BE49-F238E27FC236}">
                  <a16:creationId xmlns:a16="http://schemas.microsoft.com/office/drawing/2014/main" id="{69C3E0E5-73ED-43F6-AF4F-C6272299AA97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2">
              <a:extLst>
                <a:ext uri="{FF2B5EF4-FFF2-40B4-BE49-F238E27FC236}">
                  <a16:creationId xmlns:a16="http://schemas.microsoft.com/office/drawing/2014/main" id="{7EEE411C-463A-4990-9469-0FEC2032B0F1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3">
              <a:extLst>
                <a:ext uri="{FF2B5EF4-FFF2-40B4-BE49-F238E27FC236}">
                  <a16:creationId xmlns:a16="http://schemas.microsoft.com/office/drawing/2014/main" id="{3B4A1AFF-E473-43DC-93CF-15744C551D7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4">
              <a:extLst>
                <a:ext uri="{FF2B5EF4-FFF2-40B4-BE49-F238E27FC236}">
                  <a16:creationId xmlns:a16="http://schemas.microsoft.com/office/drawing/2014/main" id="{36B1244C-E601-4D13-815D-BD11F713618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5">
              <a:extLst>
                <a:ext uri="{FF2B5EF4-FFF2-40B4-BE49-F238E27FC236}">
                  <a16:creationId xmlns:a16="http://schemas.microsoft.com/office/drawing/2014/main" id="{0A1A56BC-5B62-4806-9F68-E68F011D5BED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6">
              <a:extLst>
                <a:ext uri="{FF2B5EF4-FFF2-40B4-BE49-F238E27FC236}">
                  <a16:creationId xmlns:a16="http://schemas.microsoft.com/office/drawing/2014/main" id="{BBF74C22-6527-4350-AC70-B4BA821951E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7">
              <a:extLst>
                <a:ext uri="{FF2B5EF4-FFF2-40B4-BE49-F238E27FC236}">
                  <a16:creationId xmlns:a16="http://schemas.microsoft.com/office/drawing/2014/main" id="{85AB5142-E1D4-4D98-9484-D6AE5866525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8">
              <a:extLst>
                <a:ext uri="{FF2B5EF4-FFF2-40B4-BE49-F238E27FC236}">
                  <a16:creationId xmlns:a16="http://schemas.microsoft.com/office/drawing/2014/main" id="{652DE42C-EC03-45AB-B411-C59EB6C3B18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9">
              <a:extLst>
                <a:ext uri="{FF2B5EF4-FFF2-40B4-BE49-F238E27FC236}">
                  <a16:creationId xmlns:a16="http://schemas.microsoft.com/office/drawing/2014/main" id="{F699B1F6-AF8E-4B1E-A59C-8C498D7DA957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20">
              <a:extLst>
                <a:ext uri="{FF2B5EF4-FFF2-40B4-BE49-F238E27FC236}">
                  <a16:creationId xmlns:a16="http://schemas.microsoft.com/office/drawing/2014/main" id="{A38F051A-A2A8-457E-B590-A96D922BFA7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21">
              <a:extLst>
                <a:ext uri="{FF2B5EF4-FFF2-40B4-BE49-F238E27FC236}">
                  <a16:creationId xmlns:a16="http://schemas.microsoft.com/office/drawing/2014/main" id="{6AD63B44-3EBE-4DE7-90A4-C6739A945E70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2">
              <a:extLst>
                <a:ext uri="{FF2B5EF4-FFF2-40B4-BE49-F238E27FC236}">
                  <a16:creationId xmlns:a16="http://schemas.microsoft.com/office/drawing/2014/main" id="{AB7CFDD1-297C-4A60-8140-46975406150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3">
              <a:extLst>
                <a:ext uri="{FF2B5EF4-FFF2-40B4-BE49-F238E27FC236}">
                  <a16:creationId xmlns:a16="http://schemas.microsoft.com/office/drawing/2014/main" id="{E9D26F49-1D1B-47A1-B953-95D0CF5F97D5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4">
              <a:extLst>
                <a:ext uri="{FF2B5EF4-FFF2-40B4-BE49-F238E27FC236}">
                  <a16:creationId xmlns:a16="http://schemas.microsoft.com/office/drawing/2014/main" id="{B3DA2134-3868-45EE-AB7C-306F13AA6DF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5">
              <a:extLst>
                <a:ext uri="{FF2B5EF4-FFF2-40B4-BE49-F238E27FC236}">
                  <a16:creationId xmlns:a16="http://schemas.microsoft.com/office/drawing/2014/main" id="{2655E327-6426-4110-A059-550A1C152712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6">
              <a:extLst>
                <a:ext uri="{FF2B5EF4-FFF2-40B4-BE49-F238E27FC236}">
                  <a16:creationId xmlns:a16="http://schemas.microsoft.com/office/drawing/2014/main" id="{A52108E4-0C98-47E2-9156-659619758F0A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7">
              <a:extLst>
                <a:ext uri="{FF2B5EF4-FFF2-40B4-BE49-F238E27FC236}">
                  <a16:creationId xmlns:a16="http://schemas.microsoft.com/office/drawing/2014/main" id="{E0EEE630-690A-4674-B48C-3BFABF6A155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8">
              <a:extLst>
                <a:ext uri="{FF2B5EF4-FFF2-40B4-BE49-F238E27FC236}">
                  <a16:creationId xmlns:a16="http://schemas.microsoft.com/office/drawing/2014/main" id="{B43DBE78-C1BD-4283-B92F-5E640C215E1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9">
              <a:extLst>
                <a:ext uri="{FF2B5EF4-FFF2-40B4-BE49-F238E27FC236}">
                  <a16:creationId xmlns:a16="http://schemas.microsoft.com/office/drawing/2014/main" id="{24D8FBDC-8C35-4033-A2C7-6F5278E4B87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30">
              <a:extLst>
                <a:ext uri="{FF2B5EF4-FFF2-40B4-BE49-F238E27FC236}">
                  <a16:creationId xmlns:a16="http://schemas.microsoft.com/office/drawing/2014/main" id="{AB20B91C-9867-4BD4-9665-0E65E4D21E4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31">
              <a:extLst>
                <a:ext uri="{FF2B5EF4-FFF2-40B4-BE49-F238E27FC236}">
                  <a16:creationId xmlns:a16="http://schemas.microsoft.com/office/drawing/2014/main" id="{99D8BA30-C0F8-487A-AACE-C1929C1C038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2">
              <a:extLst>
                <a:ext uri="{FF2B5EF4-FFF2-40B4-BE49-F238E27FC236}">
                  <a16:creationId xmlns:a16="http://schemas.microsoft.com/office/drawing/2014/main" id="{30601C37-B87D-4EB6-88B4-A513B3ECBD85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3">
              <a:extLst>
                <a:ext uri="{FF2B5EF4-FFF2-40B4-BE49-F238E27FC236}">
                  <a16:creationId xmlns:a16="http://schemas.microsoft.com/office/drawing/2014/main" id="{801F242E-DEE9-4A55-90B1-6CD3CCB9CB86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4">
              <a:extLst>
                <a:ext uri="{FF2B5EF4-FFF2-40B4-BE49-F238E27FC236}">
                  <a16:creationId xmlns:a16="http://schemas.microsoft.com/office/drawing/2014/main" id="{098504E1-B76F-40DA-A351-474374C5C05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5">
              <a:extLst>
                <a:ext uri="{FF2B5EF4-FFF2-40B4-BE49-F238E27FC236}">
                  <a16:creationId xmlns:a16="http://schemas.microsoft.com/office/drawing/2014/main" id="{48944CB4-0D77-4C0E-AC12-888825E06829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6">
              <a:extLst>
                <a:ext uri="{FF2B5EF4-FFF2-40B4-BE49-F238E27FC236}">
                  <a16:creationId xmlns:a16="http://schemas.microsoft.com/office/drawing/2014/main" id="{10342A4F-A12A-40C3-8C72-18E493BDC47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7">
              <a:extLst>
                <a:ext uri="{FF2B5EF4-FFF2-40B4-BE49-F238E27FC236}">
                  <a16:creationId xmlns:a16="http://schemas.microsoft.com/office/drawing/2014/main" id="{602E934F-C8CD-42D3-8CD0-22D57EDDC764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8">
              <a:extLst>
                <a:ext uri="{FF2B5EF4-FFF2-40B4-BE49-F238E27FC236}">
                  <a16:creationId xmlns:a16="http://schemas.microsoft.com/office/drawing/2014/main" id="{C06A6550-4513-44A2-86FD-34E04CF5CF8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9">
              <a:extLst>
                <a:ext uri="{FF2B5EF4-FFF2-40B4-BE49-F238E27FC236}">
                  <a16:creationId xmlns:a16="http://schemas.microsoft.com/office/drawing/2014/main" id="{F9011EC3-5F76-4A43-BB89-8019F43CF9F2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40">
              <a:extLst>
                <a:ext uri="{FF2B5EF4-FFF2-40B4-BE49-F238E27FC236}">
                  <a16:creationId xmlns:a16="http://schemas.microsoft.com/office/drawing/2014/main" id="{B4DAD926-642E-4E1E-B3AE-871BB637F19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41">
              <a:extLst>
                <a:ext uri="{FF2B5EF4-FFF2-40B4-BE49-F238E27FC236}">
                  <a16:creationId xmlns:a16="http://schemas.microsoft.com/office/drawing/2014/main" id="{DF9E6E4B-AF45-43FB-869A-7835E4EBFA66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2">
              <a:extLst>
                <a:ext uri="{FF2B5EF4-FFF2-40B4-BE49-F238E27FC236}">
                  <a16:creationId xmlns:a16="http://schemas.microsoft.com/office/drawing/2014/main" id="{C40C36ED-915F-4246-AB40-EA035C826D2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3">
              <a:extLst>
                <a:ext uri="{FF2B5EF4-FFF2-40B4-BE49-F238E27FC236}">
                  <a16:creationId xmlns:a16="http://schemas.microsoft.com/office/drawing/2014/main" id="{7D055F51-E79C-4AA3-A376-6548C9F3A9DA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4">
              <a:extLst>
                <a:ext uri="{FF2B5EF4-FFF2-40B4-BE49-F238E27FC236}">
                  <a16:creationId xmlns:a16="http://schemas.microsoft.com/office/drawing/2014/main" id="{8FE4C689-2D8F-4DED-8E80-D859A7CABDBF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5">
              <a:extLst>
                <a:ext uri="{FF2B5EF4-FFF2-40B4-BE49-F238E27FC236}">
                  <a16:creationId xmlns:a16="http://schemas.microsoft.com/office/drawing/2014/main" id="{D1D6B92A-570D-4C1B-9317-A8EFC59A5CEF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6">
              <a:extLst>
                <a:ext uri="{FF2B5EF4-FFF2-40B4-BE49-F238E27FC236}">
                  <a16:creationId xmlns:a16="http://schemas.microsoft.com/office/drawing/2014/main" id="{B042D143-89AF-427C-AB6B-3EFE3A61D30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7">
              <a:extLst>
                <a:ext uri="{FF2B5EF4-FFF2-40B4-BE49-F238E27FC236}">
                  <a16:creationId xmlns:a16="http://schemas.microsoft.com/office/drawing/2014/main" id="{3CD6AA61-2450-46C6-9714-720350B6375A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8">
              <a:extLst>
                <a:ext uri="{FF2B5EF4-FFF2-40B4-BE49-F238E27FC236}">
                  <a16:creationId xmlns:a16="http://schemas.microsoft.com/office/drawing/2014/main" id="{3B0AF480-3041-4A75-8D48-9BBFB0D350D1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9">
              <a:extLst>
                <a:ext uri="{FF2B5EF4-FFF2-40B4-BE49-F238E27FC236}">
                  <a16:creationId xmlns:a16="http://schemas.microsoft.com/office/drawing/2014/main" id="{BABB9819-59AF-453D-92F7-B1A56868CFC0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50">
              <a:extLst>
                <a:ext uri="{FF2B5EF4-FFF2-40B4-BE49-F238E27FC236}">
                  <a16:creationId xmlns:a16="http://schemas.microsoft.com/office/drawing/2014/main" id="{0DAB93EA-C995-494E-BFCF-662F8880138C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5F5DDB2-B120-4E61-9AF6-C5AC06300654}"/>
              </a:ext>
            </a:extLst>
          </p:cNvPr>
          <p:cNvSpPr txBox="1"/>
          <p:nvPr/>
        </p:nvSpPr>
        <p:spPr>
          <a:xfrm>
            <a:off x="8121215" y="5937541"/>
            <a:ext cx="39315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팀명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떡상 </a:t>
            </a:r>
            <a:r>
              <a:rPr lang="ko-KR" altLang="en-US" sz="28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가즈아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~!!</a:t>
            </a:r>
            <a:endParaRPr lang="ko-KR" altLang="en-US" sz="2800" b="1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680B64-B10C-4332-B92E-4F8D2F6B4032}"/>
              </a:ext>
            </a:extLst>
          </p:cNvPr>
          <p:cNvSpPr txBox="1"/>
          <p:nvPr/>
        </p:nvSpPr>
        <p:spPr>
          <a:xfrm>
            <a:off x="669111" y="853113"/>
            <a:ext cx="2865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ARIMA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C75E4-D1DB-4215-BB93-9B42CA69A571}"/>
              </a:ext>
            </a:extLst>
          </p:cNvPr>
          <p:cNvSpPr txBox="1"/>
          <p:nvPr/>
        </p:nvSpPr>
        <p:spPr>
          <a:xfrm>
            <a:off x="972951" y="1350485"/>
            <a:ext cx="29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KOSPI200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776A19-9DE4-4E79-9E48-3F4E1E60CE81}"/>
              </a:ext>
            </a:extLst>
          </p:cNvPr>
          <p:cNvSpPr txBox="1"/>
          <p:nvPr/>
        </p:nvSpPr>
        <p:spPr>
          <a:xfrm>
            <a:off x="895845" y="2128489"/>
            <a:ext cx="327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최적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ARIMA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모형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6BF565-CACC-4B87-A34F-649C746883EC}"/>
              </a:ext>
            </a:extLst>
          </p:cNvPr>
          <p:cNvGrpSpPr/>
          <p:nvPr/>
        </p:nvGrpSpPr>
        <p:grpSpPr>
          <a:xfrm>
            <a:off x="3347720" y="2844938"/>
            <a:ext cx="5496559" cy="2995749"/>
            <a:chOff x="799782" y="3030583"/>
            <a:chExt cx="4329059" cy="236763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440D3A8-7176-4F4A-AF3D-806EB091C5B2}"/>
                </a:ext>
              </a:extLst>
            </p:cNvPr>
            <p:cNvGrpSpPr/>
            <p:nvPr/>
          </p:nvGrpSpPr>
          <p:grpSpPr>
            <a:xfrm>
              <a:off x="834618" y="3204966"/>
              <a:ext cx="4294223" cy="2193248"/>
              <a:chOff x="913047" y="3253095"/>
              <a:chExt cx="5297445" cy="289946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539A3CD-D3B1-425F-8257-64474263B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047" y="3253095"/>
                <a:ext cx="5297445" cy="2899468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6DA7B7B-E498-492A-A9C0-EE5651AA1723}"/>
                  </a:ext>
                </a:extLst>
              </p:cNvPr>
              <p:cNvSpPr/>
              <p:nvPr/>
            </p:nvSpPr>
            <p:spPr>
              <a:xfrm>
                <a:off x="1957271" y="5334320"/>
                <a:ext cx="1012371" cy="44087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9CF1C1A-336B-492B-BA5F-4B319534E295}"/>
                </a:ext>
              </a:extLst>
            </p:cNvPr>
            <p:cNvSpPr/>
            <p:nvPr/>
          </p:nvSpPr>
          <p:spPr>
            <a:xfrm>
              <a:off x="799782" y="3030583"/>
              <a:ext cx="4294223" cy="23676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ardrop 1">
            <a:extLst>
              <a:ext uri="{FF2B5EF4-FFF2-40B4-BE49-F238E27FC236}">
                <a16:creationId xmlns:a16="http://schemas.microsoft.com/office/drawing/2014/main" id="{6D3A69F3-D2E7-433F-AEE0-E45F8240A831}"/>
              </a:ext>
            </a:extLst>
          </p:cNvPr>
          <p:cNvSpPr/>
          <p:nvPr/>
        </p:nvSpPr>
        <p:spPr>
          <a:xfrm rot="18805991">
            <a:off x="9937443" y="1164215"/>
            <a:ext cx="1198829" cy="119294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8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680B64-B10C-4332-B92E-4F8D2F6B4032}"/>
              </a:ext>
            </a:extLst>
          </p:cNvPr>
          <p:cNvSpPr txBox="1"/>
          <p:nvPr/>
        </p:nvSpPr>
        <p:spPr>
          <a:xfrm>
            <a:off x="669111" y="853113"/>
            <a:ext cx="2865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ARIMA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C75E4-D1DB-4215-BB93-9B42CA69A571}"/>
              </a:ext>
            </a:extLst>
          </p:cNvPr>
          <p:cNvSpPr txBox="1"/>
          <p:nvPr/>
        </p:nvSpPr>
        <p:spPr>
          <a:xfrm>
            <a:off x="972951" y="1350485"/>
            <a:ext cx="29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KOSPI200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376912-04E1-48A3-A28F-5D748C19B532}"/>
              </a:ext>
            </a:extLst>
          </p:cNvPr>
          <p:cNvSpPr txBox="1"/>
          <p:nvPr/>
        </p:nvSpPr>
        <p:spPr>
          <a:xfrm>
            <a:off x="972951" y="1909412"/>
            <a:ext cx="1708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잔차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검정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4885A5-5E48-40EB-9D0D-469AA37FF64F}"/>
              </a:ext>
            </a:extLst>
          </p:cNvPr>
          <p:cNvSpPr txBox="1"/>
          <p:nvPr/>
        </p:nvSpPr>
        <p:spPr>
          <a:xfrm>
            <a:off x="6559828" y="5447020"/>
            <a:ext cx="4700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잔차는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u="sng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자기상관성이 존재하지 않지만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정규성을 따르지 않음을 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05446A-F106-439E-AB27-2BFCA2F74934}"/>
              </a:ext>
            </a:extLst>
          </p:cNvPr>
          <p:cNvGrpSpPr/>
          <p:nvPr/>
        </p:nvGrpSpPr>
        <p:grpSpPr>
          <a:xfrm>
            <a:off x="1329315" y="2643291"/>
            <a:ext cx="4238560" cy="2481003"/>
            <a:chOff x="6479660" y="2932603"/>
            <a:chExt cx="4238560" cy="26959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1589CA-522F-410E-AE4B-1A4ACB287287}"/>
                </a:ext>
              </a:extLst>
            </p:cNvPr>
            <p:cNvGrpSpPr/>
            <p:nvPr/>
          </p:nvGrpSpPr>
          <p:grpSpPr>
            <a:xfrm>
              <a:off x="6479660" y="2979077"/>
              <a:ext cx="4238560" cy="2649464"/>
              <a:chOff x="6890734" y="2823474"/>
              <a:chExt cx="4440257" cy="289946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F4D9A73-562E-4990-9FB0-363C62AB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0734" y="2823474"/>
                <a:ext cx="4440257" cy="2899468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324BF02-FFD4-4076-881E-4F98CFBAD5F5}"/>
                  </a:ext>
                </a:extLst>
              </p:cNvPr>
              <p:cNvSpPr/>
              <p:nvPr/>
            </p:nvSpPr>
            <p:spPr>
              <a:xfrm>
                <a:off x="7094220" y="4566975"/>
                <a:ext cx="4090736" cy="67469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E5FBFCF-2301-4D19-A88C-8EC16C114728}"/>
                </a:ext>
              </a:extLst>
            </p:cNvPr>
            <p:cNvSpPr/>
            <p:nvPr/>
          </p:nvSpPr>
          <p:spPr>
            <a:xfrm>
              <a:off x="6479660" y="2932603"/>
              <a:ext cx="4212433" cy="26494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734695-9847-4F95-AA0C-B1E5A2E16B38}"/>
              </a:ext>
            </a:extLst>
          </p:cNvPr>
          <p:cNvGrpSpPr/>
          <p:nvPr/>
        </p:nvGrpSpPr>
        <p:grpSpPr>
          <a:xfrm>
            <a:off x="6390022" y="1805676"/>
            <a:ext cx="5039771" cy="2616142"/>
            <a:chOff x="6416147" y="2008109"/>
            <a:chExt cx="5039771" cy="26161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9CE3AA7-C67A-4225-904F-199047DF419B}"/>
                </a:ext>
              </a:extLst>
            </p:cNvPr>
            <p:cNvGrpSpPr/>
            <p:nvPr/>
          </p:nvGrpSpPr>
          <p:grpSpPr>
            <a:xfrm>
              <a:off x="6416148" y="2033468"/>
              <a:ext cx="5039770" cy="2468903"/>
              <a:chOff x="6461445" y="2643291"/>
              <a:chExt cx="5039770" cy="246890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8FA3CA2-7B63-47FF-84D7-55369167BF8F}"/>
                  </a:ext>
                </a:extLst>
              </p:cNvPr>
              <p:cNvGrpSpPr/>
              <p:nvPr/>
            </p:nvGrpSpPr>
            <p:grpSpPr>
              <a:xfrm>
                <a:off x="6467899" y="3791992"/>
                <a:ext cx="5033316" cy="1320202"/>
                <a:chOff x="6145186" y="2146411"/>
                <a:chExt cx="5033316" cy="132020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D4B70A9-748C-4A00-8619-356960F659F8}"/>
                    </a:ext>
                  </a:extLst>
                </p:cNvPr>
                <p:cNvSpPr txBox="1"/>
                <p:nvPr/>
              </p:nvSpPr>
              <p:spPr>
                <a:xfrm>
                  <a:off x="6484799" y="2656403"/>
                  <a:ext cx="46937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잔차는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자기상관성이 존재하지 않음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(</a:t>
                  </a: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귀무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가설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)</a:t>
                  </a:r>
                  <a:endPara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520D09B-201C-40C3-82FE-EE8AAD59C875}"/>
                    </a:ext>
                  </a:extLst>
                </p:cNvPr>
                <p:cNvSpPr txBox="1"/>
                <p:nvPr/>
              </p:nvSpPr>
              <p:spPr>
                <a:xfrm>
                  <a:off x="6145186" y="2146411"/>
                  <a:ext cx="21759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ü"/>
                  </a:pPr>
                  <a:r>
                    <a:rPr lang="en-US" altLang="ko-KR" sz="2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Ljung</a:t>
                  </a: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-Box</a:t>
                  </a:r>
                  <a:endParaRPr lang="ko-KR" altLang="en-US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D0EEB1-F38D-42EF-A561-1D5506E93B70}"/>
                    </a:ext>
                  </a:extLst>
                </p:cNvPr>
                <p:cNvSpPr txBox="1"/>
                <p:nvPr/>
              </p:nvSpPr>
              <p:spPr>
                <a:xfrm>
                  <a:off x="6484799" y="3097281"/>
                  <a:ext cx="37104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귀무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가설 채택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64DC258-B0B1-4B00-87C4-A06135F4D680}"/>
                  </a:ext>
                </a:extLst>
              </p:cNvPr>
              <p:cNvGrpSpPr/>
              <p:nvPr/>
            </p:nvGrpSpPr>
            <p:grpSpPr>
              <a:xfrm>
                <a:off x="6461445" y="2643291"/>
                <a:ext cx="5039770" cy="794801"/>
                <a:chOff x="6145186" y="659482"/>
                <a:chExt cx="5039770" cy="794801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5B102E-34A6-4D4A-A3B7-E5731ECAF3F4}"/>
                    </a:ext>
                  </a:extLst>
                </p:cNvPr>
                <p:cNvSpPr txBox="1"/>
                <p:nvPr/>
              </p:nvSpPr>
              <p:spPr>
                <a:xfrm>
                  <a:off x="6484799" y="1084951"/>
                  <a:ext cx="470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잔차가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정규성을 따름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934233-1979-4388-B45B-DDE15AEA2894}"/>
                    </a:ext>
                  </a:extLst>
                </p:cNvPr>
                <p:cNvSpPr txBox="1"/>
                <p:nvPr/>
              </p:nvSpPr>
              <p:spPr>
                <a:xfrm>
                  <a:off x="6145186" y="659482"/>
                  <a:ext cx="470015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ü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Jarque-</a:t>
                  </a:r>
                  <a:r>
                    <a:rPr lang="en-US" altLang="ko-KR" sz="2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Bera</a:t>
                  </a:r>
                  <a:endParaRPr lang="ko-KR" altLang="en-US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D21311A-BB31-41C5-865D-9C212CEE9F96}"/>
                </a:ext>
              </a:extLst>
            </p:cNvPr>
            <p:cNvSpPr/>
            <p:nvPr/>
          </p:nvSpPr>
          <p:spPr>
            <a:xfrm>
              <a:off x="6416147" y="2008109"/>
              <a:ext cx="5039771" cy="2616142"/>
            </a:xfrm>
            <a:prstGeom prst="rect">
              <a:avLst/>
            </a:prstGeom>
            <a:noFill/>
            <a:ln w="38100"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ABB1BE63-0EEF-4690-B7FD-083EA71FC385}"/>
              </a:ext>
            </a:extLst>
          </p:cNvPr>
          <p:cNvSpPr/>
          <p:nvPr/>
        </p:nvSpPr>
        <p:spPr>
          <a:xfrm rot="10800000">
            <a:off x="6736090" y="4683864"/>
            <a:ext cx="4360544" cy="486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4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680B64-B10C-4332-B92E-4F8D2F6B4032}"/>
              </a:ext>
            </a:extLst>
          </p:cNvPr>
          <p:cNvSpPr txBox="1"/>
          <p:nvPr/>
        </p:nvSpPr>
        <p:spPr>
          <a:xfrm>
            <a:off x="672442" y="923158"/>
            <a:ext cx="2865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ARIMA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C75E4-D1DB-4215-BB93-9B42CA69A571}"/>
              </a:ext>
            </a:extLst>
          </p:cNvPr>
          <p:cNvSpPr txBox="1"/>
          <p:nvPr/>
        </p:nvSpPr>
        <p:spPr>
          <a:xfrm>
            <a:off x="972951" y="1602132"/>
            <a:ext cx="29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KOSPI200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F939E-7F46-490D-8E7D-167F9CC2017A}"/>
              </a:ext>
            </a:extLst>
          </p:cNvPr>
          <p:cNvSpPr txBox="1"/>
          <p:nvPr/>
        </p:nvSpPr>
        <p:spPr>
          <a:xfrm>
            <a:off x="1145792" y="2228041"/>
            <a:ext cx="337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 시각화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5249-2385-4EEE-9AD9-52A6C5BC647A}"/>
              </a:ext>
            </a:extLst>
          </p:cNvPr>
          <p:cNvSpPr txBox="1"/>
          <p:nvPr/>
        </p:nvSpPr>
        <p:spPr>
          <a:xfrm>
            <a:off x="1145792" y="5623698"/>
            <a:ext cx="526482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한 번에 예측하는 것이 아니라</a:t>
            </a:r>
            <a:r>
              <a:rPr lang="en-US" altLang="ko-KR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, </a:t>
            </a:r>
            <a:r>
              <a:rPr lang="ko-KR" altLang="en-US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일자를 기준으로 하나씩 예측하고</a:t>
            </a:r>
            <a:r>
              <a:rPr lang="en-US" altLang="ko-KR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, </a:t>
            </a:r>
            <a:r>
              <a:rPr lang="ko-KR" altLang="en-US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관측치</a:t>
            </a:r>
            <a:r>
              <a:rPr lang="en-US" altLang="ko-KR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(Close)</a:t>
            </a:r>
            <a:r>
              <a:rPr lang="ko-KR" altLang="en-US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를 업데이트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FD0B71-2BED-4168-8296-2BB0E25BEE62}"/>
              </a:ext>
            </a:extLst>
          </p:cNvPr>
          <p:cNvSpPr txBox="1"/>
          <p:nvPr/>
        </p:nvSpPr>
        <p:spPr>
          <a:xfrm>
            <a:off x="6754760" y="2228041"/>
            <a:ext cx="303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평가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(MAPE)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6F29BA-A5DD-48FD-99C0-DAF342CF1218}"/>
              </a:ext>
            </a:extLst>
          </p:cNvPr>
          <p:cNvSpPr txBox="1"/>
          <p:nvPr/>
        </p:nvSpPr>
        <p:spPr>
          <a:xfrm>
            <a:off x="7058135" y="2873925"/>
            <a:ext cx="532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MAPE(Mean Absolute Percentage Error)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B4258-8546-412E-A0E1-2AC0D0492B37}"/>
              </a:ext>
            </a:extLst>
          </p:cNvPr>
          <p:cNvSpPr txBox="1"/>
          <p:nvPr/>
        </p:nvSpPr>
        <p:spPr>
          <a:xfrm>
            <a:off x="7058134" y="4553722"/>
            <a:ext cx="470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잔차가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실제값의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0.722%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차지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E1CCC1-D263-4273-B6D1-155FD30A1F0D}"/>
              </a:ext>
            </a:extLst>
          </p:cNvPr>
          <p:cNvGrpSpPr/>
          <p:nvPr/>
        </p:nvGrpSpPr>
        <p:grpSpPr>
          <a:xfrm>
            <a:off x="1223871" y="2728774"/>
            <a:ext cx="5530889" cy="2794301"/>
            <a:chOff x="4982175" y="1865852"/>
            <a:chExt cx="5796950" cy="27943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A14DB9-E17E-417B-AC10-6D75367D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175" y="1865852"/>
              <a:ext cx="5796950" cy="279430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511711-6763-4CDF-89DB-BDBC3D4C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3386" y="3672550"/>
              <a:ext cx="1507156" cy="492915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15EECD2-389B-473F-939B-2E2C38F0F3E4}"/>
              </a:ext>
            </a:extLst>
          </p:cNvPr>
          <p:cNvSpPr txBox="1"/>
          <p:nvPr/>
        </p:nvSpPr>
        <p:spPr>
          <a:xfrm>
            <a:off x="7058135" y="3725814"/>
            <a:ext cx="470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 |(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예측값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실제값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)| /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실제값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* 100</a:t>
            </a:r>
          </a:p>
        </p:txBody>
      </p:sp>
    </p:spTree>
    <p:extLst>
      <p:ext uri="{BB962C8B-B14F-4D97-AF65-F5344CB8AC3E}">
        <p14:creationId xmlns:p14="http://schemas.microsoft.com/office/powerpoint/2010/main" val="326433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F90F69-CFCF-4856-84A1-33C94B2D40FD}"/>
              </a:ext>
            </a:extLst>
          </p:cNvPr>
          <p:cNvGrpSpPr/>
          <p:nvPr/>
        </p:nvGrpSpPr>
        <p:grpSpPr>
          <a:xfrm>
            <a:off x="558714" y="947140"/>
            <a:ext cx="3313706" cy="1056683"/>
            <a:chOff x="640258" y="755467"/>
            <a:chExt cx="3313706" cy="105668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680B64-B10C-4332-B92E-4F8D2F6B4032}"/>
                </a:ext>
              </a:extLst>
            </p:cNvPr>
            <p:cNvSpPr txBox="1"/>
            <p:nvPr/>
          </p:nvSpPr>
          <p:spPr>
            <a:xfrm>
              <a:off x="640258" y="755467"/>
              <a:ext cx="2865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ARIMA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C75E4-D1DB-4215-BB93-9B42CA69A571}"/>
                </a:ext>
              </a:extLst>
            </p:cNvPr>
            <p:cNvSpPr txBox="1"/>
            <p:nvPr/>
          </p:nvSpPr>
          <p:spPr>
            <a:xfrm>
              <a:off x="972951" y="1350485"/>
              <a:ext cx="2981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삼성전자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D491D3-1FC5-4891-981B-95CC31119BD9}"/>
              </a:ext>
            </a:extLst>
          </p:cNvPr>
          <p:cNvGrpSpPr/>
          <p:nvPr/>
        </p:nvGrpSpPr>
        <p:grpSpPr>
          <a:xfrm>
            <a:off x="6612052" y="2759642"/>
            <a:ext cx="5245652" cy="3301945"/>
            <a:chOff x="1376373" y="2913172"/>
            <a:chExt cx="6094781" cy="29794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7D81CD-7F3D-456A-8908-AC9BAA95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373" y="2913172"/>
              <a:ext cx="6094781" cy="297945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664D04C-985D-488C-A4E3-BA40DFC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4867" y="5023939"/>
              <a:ext cx="1646836" cy="43546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24FF6C-D2BF-43D4-AB89-328C8C3F3517}"/>
              </a:ext>
            </a:extLst>
          </p:cNvPr>
          <p:cNvSpPr txBox="1"/>
          <p:nvPr/>
        </p:nvSpPr>
        <p:spPr>
          <a:xfrm>
            <a:off x="971151" y="2170556"/>
            <a:ext cx="232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종가 시각화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9683A3-D1CE-4DD7-9FA8-196FDB06B77E}"/>
              </a:ext>
            </a:extLst>
          </p:cNvPr>
          <p:cNvGrpSpPr/>
          <p:nvPr/>
        </p:nvGrpSpPr>
        <p:grpSpPr>
          <a:xfrm>
            <a:off x="839267" y="2451891"/>
            <a:ext cx="5086384" cy="3790624"/>
            <a:chOff x="531057" y="2369668"/>
            <a:chExt cx="5086384" cy="380939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7563531-7C3E-41A6-99EE-32B5CDDA3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14"/>
            <a:stretch/>
          </p:blipFill>
          <p:spPr>
            <a:xfrm>
              <a:off x="531057" y="2570996"/>
              <a:ext cx="5086384" cy="360806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1C1AA6-5CFB-4D2F-AC73-D94153325E4E}"/>
                </a:ext>
              </a:extLst>
            </p:cNvPr>
            <p:cNvSpPr/>
            <p:nvPr/>
          </p:nvSpPr>
          <p:spPr>
            <a:xfrm>
              <a:off x="2492477" y="2369668"/>
              <a:ext cx="1253613" cy="30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18D187A-A521-4FCE-9605-538E06C2D9CF}"/>
              </a:ext>
            </a:extLst>
          </p:cNvPr>
          <p:cNvSpPr txBox="1"/>
          <p:nvPr/>
        </p:nvSpPr>
        <p:spPr>
          <a:xfrm>
            <a:off x="6266013" y="2170556"/>
            <a:ext cx="232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 시각화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957E53-77CA-4482-B189-C2BD0687A1A0}"/>
              </a:ext>
            </a:extLst>
          </p:cNvPr>
          <p:cNvSpPr txBox="1"/>
          <p:nvPr/>
        </p:nvSpPr>
        <p:spPr>
          <a:xfrm>
            <a:off x="6884799" y="6050508"/>
            <a:ext cx="470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rgbClr val="49494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S-Core Dream 7 ExtraBold" pitchFamily="34" charset="0"/>
              </a:rPr>
              <a:t>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잔차가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실제값의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0.908%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차지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80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172778" y="2967335"/>
            <a:ext cx="38464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기술적 분석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45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5C87C8-2561-4992-9532-3DFF40E87582}"/>
              </a:ext>
            </a:extLst>
          </p:cNvPr>
          <p:cNvGrpSpPr/>
          <p:nvPr/>
        </p:nvGrpSpPr>
        <p:grpSpPr>
          <a:xfrm>
            <a:off x="143635" y="184646"/>
            <a:ext cx="6269413" cy="686073"/>
            <a:chOff x="143635" y="184646"/>
            <a:chExt cx="4437939" cy="686073"/>
          </a:xfrm>
        </p:grpSpPr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7D1F15F3-FF03-4451-8326-CC05D1CC3DFB}"/>
                </a:ext>
              </a:extLst>
            </p:cNvPr>
            <p:cNvSpPr/>
            <p:nvPr/>
          </p:nvSpPr>
          <p:spPr>
            <a:xfrm>
              <a:off x="143635" y="262743"/>
              <a:ext cx="391490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C17E441-EEDC-4009-8995-8F397D4EB635}"/>
                </a:ext>
              </a:extLst>
            </p:cNvPr>
            <p:cNvGrpSpPr/>
            <p:nvPr/>
          </p:nvGrpSpPr>
          <p:grpSpPr>
            <a:xfrm>
              <a:off x="164903" y="184646"/>
              <a:ext cx="4416671" cy="686073"/>
              <a:chOff x="-24171" y="190496"/>
              <a:chExt cx="4416671" cy="686073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4730E3-301D-4A31-81AF-F482D0A5F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4171" y="507906"/>
                <a:ext cx="4416671" cy="368663"/>
              </a:xfrm>
              <a:prstGeom prst="rect">
                <a:avLst/>
              </a:prstGeom>
            </p:spPr>
          </p:pic>
          <p:sp>
            <p:nvSpPr>
              <p:cNvPr id="32" name="Text Placeholder 1">
                <a:extLst>
                  <a:ext uri="{FF2B5EF4-FFF2-40B4-BE49-F238E27FC236}">
                    <a16:creationId xmlns:a16="http://schemas.microsoft.com/office/drawing/2014/main" id="{820EA32C-3E7E-4C2A-9387-F228A396B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733" y="190496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기술적 분석 지표</a:t>
                </a:r>
                <a:r>
                  <a:rPr lang="en-US" altLang="ko-KR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</a:t>
                </a:r>
                <a:r>
                  <a:rPr lang="ko-KR" altLang="en-US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평균회귀 기준</a:t>
                </a:r>
                <a:r>
                  <a:rPr lang="en-US" altLang="ko-KR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)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A0D684-0E1F-4252-B4B3-DE0770482F93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EEE80C-0C08-473A-B707-F9B9709FEB56}"/>
              </a:ext>
            </a:extLst>
          </p:cNvPr>
          <p:cNvGrpSpPr/>
          <p:nvPr/>
        </p:nvGrpSpPr>
        <p:grpSpPr>
          <a:xfrm>
            <a:off x="1316314" y="2141235"/>
            <a:ext cx="10193467" cy="3180595"/>
            <a:chOff x="1316314" y="2358949"/>
            <a:chExt cx="10193467" cy="31805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4FF6C-D2BF-43D4-AB89-328C8C3F3517}"/>
                </a:ext>
              </a:extLst>
            </p:cNvPr>
            <p:cNvSpPr txBox="1"/>
            <p:nvPr/>
          </p:nvSpPr>
          <p:spPr>
            <a:xfrm>
              <a:off x="1316314" y="2358949"/>
              <a:ext cx="8477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종가를 사용한 분석으로 각 지표는 특정 기간의 일자를 사용한 투자 방식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8D187A-A521-4FCE-9605-538E06C2D9CF}"/>
                </a:ext>
              </a:extLst>
            </p:cNvPr>
            <p:cNvSpPr txBox="1"/>
            <p:nvPr/>
          </p:nvSpPr>
          <p:spPr>
            <a:xfrm>
              <a:off x="1316314" y="3595544"/>
              <a:ext cx="9969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기술적 지표에는 대칭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/Ascending/Descending Triangle, Bollinger Band, ADX,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일목균형표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MACD, RSI, MA </a:t>
              </a:r>
              <a:r>
                <a:rPr lang="en-US" altLang="ko-KR" sz="20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MA</a:t>
              </a:r>
              <a:r>
                <a:rPr lang="en-US" altLang="ko-KR" sz="200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Crossover,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Momentum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등 존재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F94637-8039-4CE9-BD3B-CAB94276B774}"/>
                </a:ext>
              </a:extLst>
            </p:cNvPr>
            <p:cNvSpPr txBox="1"/>
            <p:nvPr/>
          </p:nvSpPr>
          <p:spPr>
            <a:xfrm>
              <a:off x="1316314" y="5139434"/>
              <a:ext cx="10193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본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프로젝트는 데이터의 지표를 잘 사용할 수 있는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MACD, RSI, MA Minus, Momentum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을 적용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3674F60A-5011-4D7F-83BB-484D71E03B62}"/>
              </a:ext>
            </a:extLst>
          </p:cNvPr>
          <p:cNvSpPr/>
          <p:nvPr/>
        </p:nvSpPr>
        <p:spPr>
          <a:xfrm>
            <a:off x="10499910" y="1027069"/>
            <a:ext cx="939635" cy="143709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7077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7A492B12-0241-430D-8139-E20071CC50C9}"/>
              </a:ext>
            </a:extLst>
          </p:cNvPr>
          <p:cNvSpPr/>
          <p:nvPr/>
        </p:nvSpPr>
        <p:spPr>
          <a:xfrm>
            <a:off x="5569615" y="3634367"/>
            <a:ext cx="1083970" cy="10839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43635" y="184646"/>
            <a:ext cx="6269413" cy="686073"/>
            <a:chOff x="143635" y="184646"/>
            <a:chExt cx="4437939" cy="68607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5" y="262743"/>
              <a:ext cx="391490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164903" y="184646"/>
              <a:ext cx="4416671" cy="686073"/>
              <a:chOff x="-24171" y="190496"/>
              <a:chExt cx="4416671" cy="68607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4171" y="507906"/>
                <a:ext cx="4416671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733" y="190496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기술적 분석 지표</a:t>
                </a:r>
                <a:r>
                  <a:rPr lang="en-US" altLang="ko-KR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</a:t>
                </a:r>
                <a:r>
                  <a:rPr lang="ko-KR" altLang="en-US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평균회귀 기준</a:t>
                </a:r>
                <a:r>
                  <a:rPr lang="en-US" altLang="ko-KR" sz="32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)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00A6F101-5C94-48B5-9EDB-B6DA88395B5D}"/>
              </a:ext>
            </a:extLst>
          </p:cNvPr>
          <p:cNvSpPr/>
          <p:nvPr/>
        </p:nvSpPr>
        <p:spPr>
          <a:xfrm rot="18900000">
            <a:off x="6037887" y="3933980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108C6-CBFB-4AD2-A5F8-2321ADF0C3F9}"/>
              </a:ext>
            </a:extLst>
          </p:cNvPr>
          <p:cNvSpPr txBox="1"/>
          <p:nvPr/>
        </p:nvSpPr>
        <p:spPr>
          <a:xfrm>
            <a:off x="335172" y="934947"/>
            <a:ext cx="813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이동평균선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(MA) : N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동안의 종가를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 나눈 평균값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5, 20, 60, 120 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F5271B7-49D6-4BF6-ABE3-2BE56F21C714}"/>
              </a:ext>
            </a:extLst>
          </p:cNvPr>
          <p:cNvSpPr txBox="1"/>
          <p:nvPr/>
        </p:nvSpPr>
        <p:spPr>
          <a:xfrm>
            <a:off x="335172" y="1317197"/>
            <a:ext cx="7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보류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(= 0) 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다음날에도 상승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 추세가 유지 될 경우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공통적인 조건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C121A3-15A2-4FA8-82A3-CDD12D3EC2BC}"/>
              </a:ext>
            </a:extLst>
          </p:cNvPr>
          <p:cNvGrpSpPr/>
          <p:nvPr/>
        </p:nvGrpSpPr>
        <p:grpSpPr>
          <a:xfrm>
            <a:off x="419453" y="2061837"/>
            <a:ext cx="11490740" cy="4292142"/>
            <a:chOff x="419453" y="2061837"/>
            <a:chExt cx="11490740" cy="4292142"/>
          </a:xfrm>
        </p:grpSpPr>
        <p:sp>
          <p:nvSpPr>
            <p:cNvPr id="15" name="Donut 20">
              <a:extLst>
                <a:ext uri="{FF2B5EF4-FFF2-40B4-BE49-F238E27FC236}">
                  <a16:creationId xmlns:a16="http://schemas.microsoft.com/office/drawing/2014/main" id="{C18DB444-EB6A-404E-ABD8-75F15106AD44}"/>
                </a:ext>
              </a:extLst>
            </p:cNvPr>
            <p:cNvSpPr/>
            <p:nvPr/>
          </p:nvSpPr>
          <p:spPr>
            <a:xfrm>
              <a:off x="4296000" y="2343560"/>
              <a:ext cx="3600000" cy="3600000"/>
            </a:xfrm>
            <a:prstGeom prst="donut">
              <a:avLst>
                <a:gd name="adj" fmla="val 98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9A6901-DEDE-4C86-92A6-50C9558930B3}"/>
                </a:ext>
              </a:extLst>
            </p:cNvPr>
            <p:cNvGrpSpPr/>
            <p:nvPr/>
          </p:nvGrpSpPr>
          <p:grpSpPr>
            <a:xfrm>
              <a:off x="4753983" y="2071457"/>
              <a:ext cx="2715232" cy="796367"/>
              <a:chOff x="5980119" y="4274976"/>
              <a:chExt cx="2382384" cy="918815"/>
            </a:xfrm>
          </p:grpSpPr>
          <p:sp>
            <p:nvSpPr>
              <p:cNvPr id="27" name="Rounded Rectangle 152">
                <a:extLst>
                  <a:ext uri="{FF2B5EF4-FFF2-40B4-BE49-F238E27FC236}">
                    <a16:creationId xmlns:a16="http://schemas.microsoft.com/office/drawing/2014/main" id="{4A1BCBFB-CEC6-4E70-B666-E4D10E466D9B}"/>
                  </a:ext>
                </a:extLst>
              </p:cNvPr>
              <p:cNvSpPr/>
              <p:nvPr/>
            </p:nvSpPr>
            <p:spPr>
              <a:xfrm>
                <a:off x="6069418" y="4274976"/>
                <a:ext cx="2220820" cy="918815"/>
              </a:xfrm>
              <a:prstGeom prst="roundRect">
                <a:avLst>
                  <a:gd name="adj" fmla="val 7753"/>
                </a:avLst>
              </a:prstGeom>
              <a:solidFill>
                <a:schemeClr val="accent1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FD8DCD-119E-4B87-B9D5-8184286145BE}"/>
                  </a:ext>
                </a:extLst>
              </p:cNvPr>
              <p:cNvSpPr txBox="1"/>
              <p:nvPr/>
            </p:nvSpPr>
            <p:spPr>
              <a:xfrm>
                <a:off x="5980119" y="4391836"/>
                <a:ext cx="2382384" cy="6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MA Crossover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767E906-C526-4545-B823-2AB812D67F7E}"/>
                </a:ext>
              </a:extLst>
            </p:cNvPr>
            <p:cNvGrpSpPr/>
            <p:nvPr/>
          </p:nvGrpSpPr>
          <p:grpSpPr>
            <a:xfrm>
              <a:off x="3132102" y="3782055"/>
              <a:ext cx="2048666" cy="646332"/>
              <a:chOff x="3132102" y="3782055"/>
              <a:chExt cx="2048666" cy="646332"/>
            </a:xfrm>
          </p:grpSpPr>
          <p:sp>
            <p:nvSpPr>
              <p:cNvPr id="30" name="Rounded Rectangle 142">
                <a:extLst>
                  <a:ext uri="{FF2B5EF4-FFF2-40B4-BE49-F238E27FC236}">
                    <a16:creationId xmlns:a16="http://schemas.microsoft.com/office/drawing/2014/main" id="{45BE76AE-6D27-4A88-948B-ACFB524B0D8F}"/>
                  </a:ext>
                </a:extLst>
              </p:cNvPr>
              <p:cNvSpPr/>
              <p:nvPr/>
            </p:nvSpPr>
            <p:spPr>
              <a:xfrm>
                <a:off x="3132102" y="3782055"/>
                <a:ext cx="2048666" cy="646332"/>
              </a:xfrm>
              <a:prstGeom prst="roundRect">
                <a:avLst>
                  <a:gd name="adj" fmla="val 7753"/>
                </a:avLst>
              </a:prstGeom>
              <a:solidFill>
                <a:schemeClr val="accent2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D71AAA-755B-45D0-B5D1-DA48A2D28561}"/>
                  </a:ext>
                </a:extLst>
              </p:cNvPr>
              <p:cNvSpPr txBox="1"/>
              <p:nvPr/>
            </p:nvSpPr>
            <p:spPr>
              <a:xfrm>
                <a:off x="3573818" y="3846178"/>
                <a:ext cx="1165233" cy="428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MACD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C609CE3-36C7-40BD-BCB0-2D03AE587923}"/>
                </a:ext>
              </a:extLst>
            </p:cNvPr>
            <p:cNvGrpSpPr/>
            <p:nvPr/>
          </p:nvGrpSpPr>
          <p:grpSpPr>
            <a:xfrm>
              <a:off x="7079997" y="3782055"/>
              <a:ext cx="2363917" cy="646331"/>
              <a:chOff x="7079997" y="3782055"/>
              <a:chExt cx="2363917" cy="788594"/>
            </a:xfrm>
          </p:grpSpPr>
          <p:sp>
            <p:nvSpPr>
              <p:cNvPr id="33" name="Rounded Rectangle 10">
                <a:extLst>
                  <a:ext uri="{FF2B5EF4-FFF2-40B4-BE49-F238E27FC236}">
                    <a16:creationId xmlns:a16="http://schemas.microsoft.com/office/drawing/2014/main" id="{C5D144D3-B670-4C5A-B4A5-3D9527329D57}"/>
                  </a:ext>
                </a:extLst>
              </p:cNvPr>
              <p:cNvSpPr/>
              <p:nvPr/>
            </p:nvSpPr>
            <p:spPr>
              <a:xfrm>
                <a:off x="7079997" y="3782055"/>
                <a:ext cx="2363917" cy="788594"/>
              </a:xfrm>
              <a:prstGeom prst="roundRect">
                <a:avLst>
                  <a:gd name="adj" fmla="val 7753"/>
                </a:avLst>
              </a:prstGeom>
              <a:solidFill>
                <a:schemeClr val="accent4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79C10C-EEE1-4FFE-A770-91A65EDA2AE3}"/>
                  </a:ext>
                </a:extLst>
              </p:cNvPr>
              <p:cNvSpPr txBox="1"/>
              <p:nvPr/>
            </p:nvSpPr>
            <p:spPr>
              <a:xfrm>
                <a:off x="7312340" y="3859922"/>
                <a:ext cx="18992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Momentum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D0B10E4-7D76-4210-A63B-F86AC447A967}"/>
                </a:ext>
              </a:extLst>
            </p:cNvPr>
            <p:cNvGrpSpPr/>
            <p:nvPr/>
          </p:nvGrpSpPr>
          <p:grpSpPr>
            <a:xfrm>
              <a:off x="5058932" y="5398214"/>
              <a:ext cx="2074135" cy="817449"/>
              <a:chOff x="1015023" y="4274977"/>
              <a:chExt cx="2074135" cy="918815"/>
            </a:xfrm>
          </p:grpSpPr>
          <p:sp>
            <p:nvSpPr>
              <p:cNvPr id="38" name="Rounded Rectangle 105">
                <a:extLst>
                  <a:ext uri="{FF2B5EF4-FFF2-40B4-BE49-F238E27FC236}">
                    <a16:creationId xmlns:a16="http://schemas.microsoft.com/office/drawing/2014/main" id="{3A07EC54-979A-4312-8CDC-3411311492D0}"/>
                  </a:ext>
                </a:extLst>
              </p:cNvPr>
              <p:cNvSpPr/>
              <p:nvPr/>
            </p:nvSpPr>
            <p:spPr>
              <a:xfrm>
                <a:off x="1015023" y="4274977"/>
                <a:ext cx="2074135" cy="918815"/>
              </a:xfrm>
              <a:prstGeom prst="roundRect">
                <a:avLst>
                  <a:gd name="adj" fmla="val 7753"/>
                </a:avLst>
              </a:prstGeom>
              <a:solidFill>
                <a:schemeClr val="accent3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947827-344D-4238-9BAB-956B21D10F59}"/>
                  </a:ext>
                </a:extLst>
              </p:cNvPr>
              <p:cNvSpPr txBox="1"/>
              <p:nvPr/>
            </p:nvSpPr>
            <p:spPr>
              <a:xfrm>
                <a:off x="1218884" y="4469970"/>
                <a:ext cx="16664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RSI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2527ACF-C706-4936-8C48-1CA29357ADAE}"/>
                </a:ext>
              </a:extLst>
            </p:cNvPr>
            <p:cNvGrpSpPr/>
            <p:nvPr/>
          </p:nvGrpSpPr>
          <p:grpSpPr>
            <a:xfrm>
              <a:off x="1080626" y="2061837"/>
              <a:ext cx="3316719" cy="952006"/>
              <a:chOff x="1126329" y="1923912"/>
              <a:chExt cx="3316719" cy="95200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A5B2B4-107A-441F-A698-0A1F65BDEE8A}"/>
                  </a:ext>
                </a:extLst>
              </p:cNvPr>
              <p:cNvSpPr txBox="1"/>
              <p:nvPr/>
            </p:nvSpPr>
            <p:spPr>
              <a:xfrm>
                <a:off x="1156848" y="2204109"/>
                <a:ext cx="328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5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이동 평균선이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20,60,120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이동평균선을 상향 돌파하면 매수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하향 돌파하면 매도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(-1),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보류하는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0)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FB3A3E-2B2B-4909-8EDE-150243DAD698}"/>
                  </a:ext>
                </a:extLst>
              </p:cNvPr>
              <p:cNvSpPr txBox="1"/>
              <p:nvPr/>
            </p:nvSpPr>
            <p:spPr>
              <a:xfrm>
                <a:off x="1156848" y="1923912"/>
                <a:ext cx="28494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이동평균선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(MA)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의 차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77DF52A-A3C5-4A62-B1CD-F33465612AED}"/>
                  </a:ext>
                </a:extLst>
              </p:cNvPr>
              <p:cNvSpPr/>
              <p:nvPr/>
            </p:nvSpPr>
            <p:spPr>
              <a:xfrm>
                <a:off x="1126329" y="1932006"/>
                <a:ext cx="3295650" cy="94391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1D13A2-BB4A-414C-B4FA-38ED406EF3A0}"/>
                </a:ext>
              </a:extLst>
            </p:cNvPr>
            <p:cNvGrpSpPr/>
            <p:nvPr/>
          </p:nvGrpSpPr>
          <p:grpSpPr>
            <a:xfrm>
              <a:off x="7602608" y="5379782"/>
              <a:ext cx="4307585" cy="974197"/>
              <a:chOff x="7740285" y="5116357"/>
              <a:chExt cx="4307585" cy="124270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CF0973-9EF2-4409-9244-F5841D8196FC}"/>
                  </a:ext>
                </a:extLst>
              </p:cNvPr>
              <p:cNvSpPr txBox="1"/>
              <p:nvPr/>
            </p:nvSpPr>
            <p:spPr>
              <a:xfrm>
                <a:off x="7740285" y="5679098"/>
                <a:ext cx="3802282" cy="58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RSI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지수가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30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이하면 매수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1),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70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이상이면 매도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-1),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 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보류하는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0)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AB0C9D-002A-4636-AC44-DCDEB13B0474}"/>
                  </a:ext>
                </a:extLst>
              </p:cNvPr>
              <p:cNvSpPr txBox="1"/>
              <p:nvPr/>
            </p:nvSpPr>
            <p:spPr>
              <a:xfrm>
                <a:off x="7740285" y="5116357"/>
                <a:ext cx="4307585" cy="62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[(14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종가 상승폭 합계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) / 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  (14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종가 상승폭 합계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+ 14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종가 하락 폭 합계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)] * 100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2D77566-0330-4D35-85F2-2A74F562929A}"/>
                  </a:ext>
                </a:extLst>
              </p:cNvPr>
              <p:cNvSpPr/>
              <p:nvPr/>
            </p:nvSpPr>
            <p:spPr>
              <a:xfrm>
                <a:off x="7740285" y="5116357"/>
                <a:ext cx="3802282" cy="1242702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52A1706-6A4B-441E-8D2A-548A73A9FE1B}"/>
                </a:ext>
              </a:extLst>
            </p:cNvPr>
            <p:cNvGrpSpPr/>
            <p:nvPr/>
          </p:nvGrpSpPr>
          <p:grpSpPr>
            <a:xfrm>
              <a:off x="419453" y="4786776"/>
              <a:ext cx="3397064" cy="1186011"/>
              <a:chOff x="419453" y="4560331"/>
              <a:chExt cx="3397064" cy="11860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A118AC-ADEA-4FAE-B527-05967C71A0B4}"/>
                  </a:ext>
                </a:extLst>
              </p:cNvPr>
              <p:cNvSpPr txBox="1"/>
              <p:nvPr/>
            </p:nvSpPr>
            <p:spPr>
              <a:xfrm>
                <a:off x="419453" y="4837330"/>
                <a:ext cx="28739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MACD Signal = 9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이동 평균선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7D6C0-BC3D-41B1-9FB0-E0BC0444CDC2}"/>
                  </a:ext>
                </a:extLst>
              </p:cNvPr>
              <p:cNvSpPr txBox="1"/>
              <p:nvPr/>
            </p:nvSpPr>
            <p:spPr>
              <a:xfrm>
                <a:off x="419453" y="4560331"/>
                <a:ext cx="28494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12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이동평균선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- 26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이동평균선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8BC895-5EB7-4E89-A36F-8CC07D752350}"/>
                  </a:ext>
                </a:extLst>
              </p:cNvPr>
              <p:cNvSpPr txBox="1"/>
              <p:nvPr/>
            </p:nvSpPr>
            <p:spPr>
              <a:xfrm>
                <a:off x="419453" y="5100011"/>
                <a:ext cx="3302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MACD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가 양수이거나 음수에서 양수로 변하는 경우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MACD - MACD Signal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 양수면 매수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반대의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매도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-1),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보류하는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0)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B9DEBF4-7FED-47B8-8E0A-B8E924A7BC76}"/>
                  </a:ext>
                </a:extLst>
              </p:cNvPr>
              <p:cNvSpPr/>
              <p:nvPr/>
            </p:nvSpPr>
            <p:spPr>
              <a:xfrm>
                <a:off x="419453" y="4560331"/>
                <a:ext cx="3397064" cy="118601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3479792-2FC0-4C6E-A6D9-52336D833058}"/>
                </a:ext>
              </a:extLst>
            </p:cNvPr>
            <p:cNvGrpSpPr/>
            <p:nvPr/>
          </p:nvGrpSpPr>
          <p:grpSpPr>
            <a:xfrm>
              <a:off x="8231374" y="2135048"/>
              <a:ext cx="3452129" cy="1301877"/>
              <a:chOff x="8618181" y="2182878"/>
              <a:chExt cx="3452129" cy="13018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52248B-7FE4-4FA2-A22A-262052B32B53}"/>
                  </a:ext>
                </a:extLst>
              </p:cNvPr>
              <p:cNvSpPr txBox="1"/>
              <p:nvPr/>
            </p:nvSpPr>
            <p:spPr>
              <a:xfrm>
                <a:off x="8618182" y="2480178"/>
                <a:ext cx="28739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5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(Signal), 20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Momentum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지표 사용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2F074A-D283-4E44-BBED-0039B6D81E51}"/>
                  </a:ext>
                </a:extLst>
              </p:cNvPr>
              <p:cNvSpPr txBox="1"/>
              <p:nvPr/>
            </p:nvSpPr>
            <p:spPr>
              <a:xfrm>
                <a:off x="8618182" y="2182878"/>
                <a:ext cx="32920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(N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전 주가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현재 주가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- N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전 주가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) * 100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EE13805-772B-430A-B7A8-5849F1684EBC}"/>
                  </a:ext>
                </a:extLst>
              </p:cNvPr>
              <p:cNvSpPr txBox="1"/>
              <p:nvPr/>
            </p:nvSpPr>
            <p:spPr>
              <a:xfrm>
                <a:off x="8618181" y="2791010"/>
                <a:ext cx="3292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20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Momentum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이 음수이면서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Signal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선이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20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일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Momentum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을 상향 돌파하면 매수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반대의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-1),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보류하는 경우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(= 0)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BE2EB2E-71BC-427E-922B-71816A4E44EB}"/>
                  </a:ext>
                </a:extLst>
              </p:cNvPr>
              <p:cNvSpPr/>
              <p:nvPr/>
            </p:nvSpPr>
            <p:spPr>
              <a:xfrm>
                <a:off x="8618181" y="2193469"/>
                <a:ext cx="3452129" cy="1291286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7D8C6E6-2061-4B79-AC30-00039A2A3071}"/>
                </a:ext>
              </a:extLst>
            </p:cNvPr>
            <p:cNvCxnSpPr>
              <a:cxnSpLocks/>
              <a:stCxn id="38" idx="3"/>
              <a:endCxn id="53" idx="1"/>
            </p:cNvCxnSpPr>
            <p:nvPr/>
          </p:nvCxnSpPr>
          <p:spPr>
            <a:xfrm>
              <a:off x="7133067" y="5806939"/>
              <a:ext cx="469541" cy="59942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356D5C0-49F1-4145-86FC-80FE29AE8800}"/>
                </a:ext>
              </a:extLst>
            </p:cNvPr>
            <p:cNvCxnSpPr>
              <a:cxnSpLocks/>
            </p:cNvCxnSpPr>
            <p:nvPr/>
          </p:nvCxnSpPr>
          <p:spPr>
            <a:xfrm>
              <a:off x="8941173" y="3429000"/>
              <a:ext cx="0" cy="3530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E6E2AAF-C8F9-4713-8A6A-91C19CFEBFD9}"/>
                </a:ext>
              </a:extLst>
            </p:cNvPr>
            <p:cNvCxnSpPr>
              <a:cxnSpLocks/>
              <a:stCxn id="27" idx="1"/>
              <a:endCxn id="51" idx="3"/>
            </p:cNvCxnSpPr>
            <p:nvPr/>
          </p:nvCxnSpPr>
          <p:spPr>
            <a:xfrm flipH="1">
              <a:off x="4376276" y="2469641"/>
              <a:ext cx="479482" cy="7224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B29BE6B-EFE6-49EA-A5DA-E0D289827526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51" y="4428386"/>
              <a:ext cx="0" cy="35305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Backtesting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5020D5-C976-4CFB-915E-9AD193DABB73}"/>
              </a:ext>
            </a:extLst>
          </p:cNvPr>
          <p:cNvGrpSpPr/>
          <p:nvPr/>
        </p:nvGrpSpPr>
        <p:grpSpPr>
          <a:xfrm>
            <a:off x="187177" y="1051302"/>
            <a:ext cx="3821033" cy="593193"/>
            <a:chOff x="277414" y="1080170"/>
            <a:chExt cx="3821033" cy="59319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91E1E4-2DE2-4E21-83DB-5FA1F796E966}"/>
                </a:ext>
              </a:extLst>
            </p:cNvPr>
            <p:cNvSpPr txBox="1"/>
            <p:nvPr/>
          </p:nvSpPr>
          <p:spPr>
            <a:xfrm>
              <a:off x="277414" y="1145935"/>
              <a:ext cx="3821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NAVER(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상승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1C3F0D5C-D5FA-46D0-81F7-64DA66B71A98}"/>
                </a:ext>
              </a:extLst>
            </p:cNvPr>
            <p:cNvSpPr/>
            <p:nvPr/>
          </p:nvSpPr>
          <p:spPr>
            <a:xfrm>
              <a:off x="3206064" y="1080170"/>
              <a:ext cx="634441" cy="593193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242461-0563-42EE-854B-9117DE5FD41F}"/>
              </a:ext>
            </a:extLst>
          </p:cNvPr>
          <p:cNvSpPr/>
          <p:nvPr/>
        </p:nvSpPr>
        <p:spPr>
          <a:xfrm>
            <a:off x="9053081" y="4097774"/>
            <a:ext cx="2796534" cy="95313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BB00325-2323-406C-ADA7-6955BF568069}"/>
              </a:ext>
            </a:extLst>
          </p:cNvPr>
          <p:cNvGrpSpPr/>
          <p:nvPr/>
        </p:nvGrpSpPr>
        <p:grpSpPr>
          <a:xfrm>
            <a:off x="216321" y="1790049"/>
            <a:ext cx="8484059" cy="4787676"/>
            <a:chOff x="216321" y="1790049"/>
            <a:chExt cx="8484059" cy="4787676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4B9C572-8CEF-4E96-B020-438B825D09D0}"/>
                </a:ext>
              </a:extLst>
            </p:cNvPr>
            <p:cNvGrpSpPr/>
            <p:nvPr/>
          </p:nvGrpSpPr>
          <p:grpSpPr>
            <a:xfrm>
              <a:off x="216321" y="1790049"/>
              <a:ext cx="4231469" cy="2388704"/>
              <a:chOff x="5271119" y="2426764"/>
              <a:chExt cx="4231469" cy="2388704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C9B6FAF6-BD49-4E66-9578-B8B9D752D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1119" y="2837289"/>
                <a:ext cx="4231469" cy="1978179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DB884A1-990A-452E-8890-E4100681E09C}"/>
                  </a:ext>
                </a:extLst>
              </p:cNvPr>
              <p:cNvSpPr txBox="1"/>
              <p:nvPr/>
            </p:nvSpPr>
            <p:spPr>
              <a:xfrm>
                <a:off x="6696584" y="2426764"/>
                <a:ext cx="13805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MACD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AB798A3-11DD-47CC-9574-A9BDE1FC0DC9}"/>
                </a:ext>
              </a:extLst>
            </p:cNvPr>
            <p:cNvGrpSpPr/>
            <p:nvPr/>
          </p:nvGrpSpPr>
          <p:grpSpPr>
            <a:xfrm>
              <a:off x="224486" y="4251996"/>
              <a:ext cx="4176188" cy="2231789"/>
              <a:chOff x="1919591" y="3227076"/>
              <a:chExt cx="4103035" cy="2231789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2FC19E74-B746-494D-ADF6-481888667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591" y="3627186"/>
                <a:ext cx="4103035" cy="1831679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2FD9D8A-CFA4-4B52-8614-A654049B07A3}"/>
                  </a:ext>
                </a:extLst>
              </p:cNvPr>
              <p:cNvSpPr txBox="1"/>
              <p:nvPr/>
            </p:nvSpPr>
            <p:spPr>
              <a:xfrm>
                <a:off x="3468403" y="3227076"/>
                <a:ext cx="1005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RSI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42F8D7-6395-4398-BF6B-28C1D84D341B}"/>
                </a:ext>
              </a:extLst>
            </p:cNvPr>
            <p:cNvGrpSpPr/>
            <p:nvPr/>
          </p:nvGrpSpPr>
          <p:grpSpPr>
            <a:xfrm>
              <a:off x="4468911" y="1831919"/>
              <a:ext cx="4231469" cy="2390875"/>
              <a:chOff x="6353926" y="4369634"/>
              <a:chExt cx="4231469" cy="2364306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73DC4B82-F926-4AD3-8B4A-4A5CF711E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3926" y="4755761"/>
                <a:ext cx="4231469" cy="1978179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B77C6CD-0C4A-4CD9-8C16-533D9CFA575F}"/>
                  </a:ext>
                </a:extLst>
              </p:cNvPr>
              <p:cNvSpPr txBox="1"/>
              <p:nvPr/>
            </p:nvSpPr>
            <p:spPr>
              <a:xfrm>
                <a:off x="7705145" y="4369634"/>
                <a:ext cx="177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 Minus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601EA54-4D0C-4243-9C4B-F01BDB9B3B03}"/>
                </a:ext>
              </a:extLst>
            </p:cNvPr>
            <p:cNvGrpSpPr/>
            <p:nvPr/>
          </p:nvGrpSpPr>
          <p:grpSpPr>
            <a:xfrm>
              <a:off x="4468911" y="4218701"/>
              <a:ext cx="4193824" cy="2359024"/>
              <a:chOff x="1883354" y="3175661"/>
              <a:chExt cx="4193824" cy="2431372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62357EC7-AD41-4FC2-9A1E-2E312F8C2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354" y="3575772"/>
                <a:ext cx="4193824" cy="2031261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F354FE-A41B-4E62-A7C3-89522715FB73}"/>
                  </a:ext>
                </a:extLst>
              </p:cNvPr>
              <p:cNvSpPr txBox="1"/>
              <p:nvPr/>
            </p:nvSpPr>
            <p:spPr>
              <a:xfrm>
                <a:off x="3088204" y="3175662"/>
                <a:ext cx="17841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Momentum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3591836-D06F-4530-A929-5CE2334EEE87}"/>
              </a:ext>
            </a:extLst>
          </p:cNvPr>
          <p:cNvGrpSpPr/>
          <p:nvPr/>
        </p:nvGrpSpPr>
        <p:grpSpPr>
          <a:xfrm>
            <a:off x="8818642" y="1660675"/>
            <a:ext cx="3284537" cy="2246770"/>
            <a:chOff x="8721501" y="2222385"/>
            <a:chExt cx="3284537" cy="224677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DBAC5EF-F6FE-4146-A019-0C6F545BE274}"/>
                </a:ext>
              </a:extLst>
            </p:cNvPr>
            <p:cNvGrpSpPr/>
            <p:nvPr/>
          </p:nvGrpSpPr>
          <p:grpSpPr>
            <a:xfrm>
              <a:off x="8721501" y="2222385"/>
              <a:ext cx="3284537" cy="2199265"/>
              <a:chOff x="8691142" y="2074782"/>
              <a:chExt cx="3284537" cy="2199265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9D2F06E-FF14-4615-964C-BBE78E3D8CB3}"/>
                  </a:ext>
                </a:extLst>
              </p:cNvPr>
              <p:cNvSpPr txBox="1"/>
              <p:nvPr/>
            </p:nvSpPr>
            <p:spPr>
              <a:xfrm>
                <a:off x="8691142" y="2074782"/>
                <a:ext cx="295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수익률</a:t>
                </a:r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(%)  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129F3F48-C368-40C2-A525-A76246E173D4}"/>
                  </a:ext>
                </a:extLst>
              </p:cNvPr>
              <p:cNvGrpSpPr/>
              <p:nvPr/>
            </p:nvGrpSpPr>
            <p:grpSpPr>
              <a:xfrm>
                <a:off x="8925582" y="2536447"/>
                <a:ext cx="3050097" cy="1737600"/>
                <a:chOff x="8721501" y="2440335"/>
                <a:chExt cx="3050097" cy="1737600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2001E91-D304-4DC3-B239-6CAF1D108196}"/>
                    </a:ext>
                  </a:extLst>
                </p:cNvPr>
                <p:cNvSpPr txBox="1"/>
                <p:nvPr/>
              </p:nvSpPr>
              <p:spPr>
                <a:xfrm>
                  <a:off x="8721501" y="2440335"/>
                  <a:ext cx="23122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MACD : 71.56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293A4F4-B7DB-4A9D-9F3D-E9690F7124CA}"/>
                    </a:ext>
                  </a:extLst>
                </p:cNvPr>
                <p:cNvSpPr txBox="1"/>
                <p:nvPr/>
              </p:nvSpPr>
              <p:spPr>
                <a:xfrm>
                  <a:off x="8721501" y="2920361"/>
                  <a:ext cx="30500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</a:t>
                  </a:r>
                  <a:r>
                    <a:rPr lang="ko-KR" altLang="en-US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</a:t>
                  </a: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Minus : 134.31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753A013-0B97-4C48-9CFA-BC5EF61FE2F6}"/>
                    </a:ext>
                  </a:extLst>
                </p:cNvPr>
                <p:cNvSpPr txBox="1"/>
                <p:nvPr/>
              </p:nvSpPr>
              <p:spPr>
                <a:xfrm>
                  <a:off x="8721501" y="3320471"/>
                  <a:ext cx="23122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RSI : 83.77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A0FFAF7-A22D-4A6F-9736-63C0F0A81A7A}"/>
                    </a:ext>
                  </a:extLst>
                </p:cNvPr>
                <p:cNvSpPr txBox="1"/>
                <p:nvPr/>
              </p:nvSpPr>
              <p:spPr>
                <a:xfrm>
                  <a:off x="8721501" y="3716270"/>
                  <a:ext cx="279653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Momentum : 226.36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1E1B4C4-9A04-4A67-BF9E-3C5144DA08BD}"/>
                </a:ext>
              </a:extLst>
            </p:cNvPr>
            <p:cNvSpPr/>
            <p:nvPr/>
          </p:nvSpPr>
          <p:spPr>
            <a:xfrm>
              <a:off x="8996645" y="2708210"/>
              <a:ext cx="2675832" cy="176094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C9EB789-FA09-46AE-9EFE-7324659E06A5}"/>
              </a:ext>
            </a:extLst>
          </p:cNvPr>
          <p:cNvSpPr txBox="1"/>
          <p:nvPr/>
        </p:nvSpPr>
        <p:spPr>
          <a:xfrm>
            <a:off x="8926299" y="5554756"/>
            <a:ext cx="3050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상승</a:t>
            </a:r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추세에서는 </a:t>
            </a:r>
            <a:r>
              <a:rPr lang="ko-KR" altLang="en-US" sz="1800" u="sng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벤치마크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</a:t>
            </a:r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지표보다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수익률이 높음</a:t>
            </a:r>
            <a:endParaRPr lang="en-US" altLang="ko-KR" sz="1800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8" name="Picture 6" descr="아이디어, 영감, 꾸미다, 창의성, 혁신, 창의력, 성공, 해결책, 창의적인, 빛, 상상력, 생각">
            <a:extLst>
              <a:ext uri="{FF2B5EF4-FFF2-40B4-BE49-F238E27FC236}">
                <a16:creationId xmlns:a16="http://schemas.microsoft.com/office/drawing/2014/main" id="{F3CE75D2-D6EA-4C79-951D-E9E5098C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28" y="5241672"/>
            <a:ext cx="360704" cy="44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82980C-6C21-47AA-BC45-3C3E38177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6302" y="4100697"/>
            <a:ext cx="2796534" cy="95021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F61C21-F94D-48FB-BE1C-3264075204D7}"/>
              </a:ext>
            </a:extLst>
          </p:cNvPr>
          <p:cNvSpPr/>
          <p:nvPr/>
        </p:nvSpPr>
        <p:spPr>
          <a:xfrm>
            <a:off x="9036303" y="4425009"/>
            <a:ext cx="127109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9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Backtesting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7CA66D-B09B-4EF7-B8CC-3531FF51E771}"/>
              </a:ext>
            </a:extLst>
          </p:cNvPr>
          <p:cNvGrpSpPr/>
          <p:nvPr/>
        </p:nvGrpSpPr>
        <p:grpSpPr>
          <a:xfrm>
            <a:off x="8743076" y="1731851"/>
            <a:ext cx="3284537" cy="2246770"/>
            <a:chOff x="8721501" y="2222385"/>
            <a:chExt cx="3284537" cy="22467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2FE2BEB-25E1-4120-B399-B5F8541BFDBA}"/>
                </a:ext>
              </a:extLst>
            </p:cNvPr>
            <p:cNvGrpSpPr/>
            <p:nvPr/>
          </p:nvGrpSpPr>
          <p:grpSpPr>
            <a:xfrm>
              <a:off x="8721501" y="2222385"/>
              <a:ext cx="3284537" cy="2246770"/>
              <a:chOff x="8691142" y="2074782"/>
              <a:chExt cx="3284537" cy="224677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3B16BA-E980-48EF-82D1-4B5DC900E1B6}"/>
                  </a:ext>
                </a:extLst>
              </p:cNvPr>
              <p:cNvSpPr txBox="1"/>
              <p:nvPr/>
            </p:nvSpPr>
            <p:spPr>
              <a:xfrm>
                <a:off x="8691142" y="2074782"/>
                <a:ext cx="295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수익률</a:t>
                </a:r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(%)  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01BB716-9705-4629-9202-0B4E3C43E660}"/>
                  </a:ext>
                </a:extLst>
              </p:cNvPr>
              <p:cNvGrpSpPr/>
              <p:nvPr/>
            </p:nvGrpSpPr>
            <p:grpSpPr>
              <a:xfrm>
                <a:off x="8917657" y="2536447"/>
                <a:ext cx="3058022" cy="1785105"/>
                <a:chOff x="8713576" y="2440335"/>
                <a:chExt cx="3058022" cy="1785105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60A4150-646A-4DB0-BC1E-2230B827469B}"/>
                    </a:ext>
                  </a:extLst>
                </p:cNvPr>
                <p:cNvSpPr txBox="1"/>
                <p:nvPr/>
              </p:nvSpPr>
              <p:spPr>
                <a:xfrm>
                  <a:off x="8721501" y="2440335"/>
                  <a:ext cx="23122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MACD : 372.88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34C2977-EF3F-42D4-AD9F-ECCB5862A3C0}"/>
                    </a:ext>
                  </a:extLst>
                </p:cNvPr>
                <p:cNvSpPr txBox="1"/>
                <p:nvPr/>
              </p:nvSpPr>
              <p:spPr>
                <a:xfrm>
                  <a:off x="8721501" y="2920361"/>
                  <a:ext cx="30500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</a:t>
                  </a:r>
                  <a:r>
                    <a:rPr lang="ko-KR" altLang="en-US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</a:t>
                  </a: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Minus : -27.45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F7084DC-5580-43A7-BA16-EA9694FB8360}"/>
                    </a:ext>
                  </a:extLst>
                </p:cNvPr>
                <p:cNvSpPr txBox="1"/>
                <p:nvPr/>
              </p:nvSpPr>
              <p:spPr>
                <a:xfrm>
                  <a:off x="8721501" y="3320471"/>
                  <a:ext cx="23122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RSI : 50.63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3C52B12-4DF8-452A-8461-6FB1F393098E}"/>
                    </a:ext>
                  </a:extLst>
                </p:cNvPr>
                <p:cNvSpPr txBox="1"/>
                <p:nvPr/>
              </p:nvSpPr>
              <p:spPr>
                <a:xfrm>
                  <a:off x="8713576" y="3763775"/>
                  <a:ext cx="25909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Momentum : 79.04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EC7AB7-BCC6-4BC7-919A-F06DC4E1FF55}"/>
                </a:ext>
              </a:extLst>
            </p:cNvPr>
            <p:cNvSpPr/>
            <p:nvPr/>
          </p:nvSpPr>
          <p:spPr>
            <a:xfrm>
              <a:off x="8996645" y="2708210"/>
              <a:ext cx="2621678" cy="176094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8C55D7A-7EB6-4304-9308-2A1079E611BE}"/>
              </a:ext>
            </a:extLst>
          </p:cNvPr>
          <p:cNvGrpSpPr/>
          <p:nvPr/>
        </p:nvGrpSpPr>
        <p:grpSpPr>
          <a:xfrm>
            <a:off x="447379" y="1790049"/>
            <a:ext cx="8100292" cy="4737634"/>
            <a:chOff x="447379" y="1790049"/>
            <a:chExt cx="8100292" cy="473763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F18FA6F-31C0-4B5A-8DA9-2AE4DBC71C24}"/>
                </a:ext>
              </a:extLst>
            </p:cNvPr>
            <p:cNvGrpSpPr/>
            <p:nvPr/>
          </p:nvGrpSpPr>
          <p:grpSpPr>
            <a:xfrm>
              <a:off x="1634705" y="1790049"/>
              <a:ext cx="5816099" cy="2870600"/>
              <a:chOff x="1641786" y="1790049"/>
              <a:chExt cx="5816099" cy="287060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46C6F5-0980-4D56-B198-8EBE8AD4F1F3}"/>
                  </a:ext>
                </a:extLst>
              </p:cNvPr>
              <p:cNvSpPr txBox="1"/>
              <p:nvPr/>
            </p:nvSpPr>
            <p:spPr>
              <a:xfrm>
                <a:off x="1641786" y="1790049"/>
                <a:ext cx="13805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MACD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F999D7-E2BD-4221-91CD-0A2D4010ADE8}"/>
                  </a:ext>
                </a:extLst>
              </p:cNvPr>
              <p:cNvSpPr txBox="1"/>
              <p:nvPr/>
            </p:nvSpPr>
            <p:spPr>
              <a:xfrm>
                <a:off x="1922792" y="4260539"/>
                <a:ext cx="1023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RSI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1E989D-5521-4D70-AD24-3C1FA15FEA59}"/>
                  </a:ext>
                </a:extLst>
              </p:cNvPr>
              <p:cNvSpPr txBox="1"/>
              <p:nvPr/>
            </p:nvSpPr>
            <p:spPr>
              <a:xfrm>
                <a:off x="5673761" y="1790049"/>
                <a:ext cx="1779108" cy="4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 Minus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A69461-8032-4DA0-96AF-6790C95E0AA6}"/>
                  </a:ext>
                </a:extLst>
              </p:cNvPr>
              <p:cNvSpPr txBox="1"/>
              <p:nvPr/>
            </p:nvSpPr>
            <p:spPr>
              <a:xfrm>
                <a:off x="5673761" y="4266492"/>
                <a:ext cx="1784124" cy="38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Momentum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137AB7C-1870-4317-B2CF-261ABEA7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79" y="2220936"/>
              <a:ext cx="3960000" cy="1851269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CCEE28F-9ABC-4756-95AA-F7152504B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79" y="4676414"/>
              <a:ext cx="3960000" cy="185126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2F231DF-5453-4ADD-900C-81A3B4E38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234" y="2220936"/>
              <a:ext cx="3960000" cy="1851269"/>
            </a:xfrm>
            <a:prstGeom prst="rect">
              <a:avLst/>
            </a:prstGeom>
          </p:spPr>
        </p:pic>
        <p:pic>
          <p:nvPicPr>
            <p:cNvPr id="62" name="그림 61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E2F4DF17-3C0B-4B64-852D-A82930AA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71" y="4654696"/>
              <a:ext cx="3960000" cy="185126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3DBAB40-B575-4C11-99E3-565D8815582F}"/>
              </a:ext>
            </a:extLst>
          </p:cNvPr>
          <p:cNvGrpSpPr/>
          <p:nvPr/>
        </p:nvGrpSpPr>
        <p:grpSpPr>
          <a:xfrm>
            <a:off x="277414" y="1080506"/>
            <a:ext cx="3388308" cy="551843"/>
            <a:chOff x="277414" y="1080506"/>
            <a:chExt cx="3388308" cy="55184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91E1E4-2DE2-4E21-83DB-5FA1F796E966}"/>
                </a:ext>
              </a:extLst>
            </p:cNvPr>
            <p:cNvSpPr txBox="1"/>
            <p:nvPr/>
          </p:nvSpPr>
          <p:spPr>
            <a:xfrm>
              <a:off x="277414" y="1125595"/>
              <a:ext cx="2865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POSCO(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횡보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7" name="Teardrop 1">
              <a:extLst>
                <a:ext uri="{FF2B5EF4-FFF2-40B4-BE49-F238E27FC236}">
                  <a16:creationId xmlns:a16="http://schemas.microsoft.com/office/drawing/2014/main" id="{FDF1F945-678B-4B53-9D67-961AE0026ABF}"/>
                </a:ext>
              </a:extLst>
            </p:cNvPr>
            <p:cNvSpPr/>
            <p:nvPr/>
          </p:nvSpPr>
          <p:spPr>
            <a:xfrm rot="18805991">
              <a:off x="3116757" y="1083385"/>
              <a:ext cx="551843" cy="546086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5570B96-5670-44E0-859F-BD8D93956CE3}"/>
              </a:ext>
            </a:extLst>
          </p:cNvPr>
          <p:cNvSpPr txBox="1"/>
          <p:nvPr/>
        </p:nvSpPr>
        <p:spPr>
          <a:xfrm>
            <a:off x="8954858" y="5398214"/>
            <a:ext cx="2967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횡보 추세에서는 </a:t>
            </a:r>
            <a:r>
              <a:rPr lang="ko-KR" altLang="en-US" sz="1800" u="sng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지표</a:t>
            </a:r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</a:t>
            </a:r>
            <a:r>
              <a:rPr lang="ko-KR" altLang="en-US" sz="18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벤치마크보다 수익률 높음</a:t>
            </a:r>
            <a:endParaRPr lang="en-US" altLang="ko-KR" sz="1800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1" name="Picture 6" descr="아이디어, 영감, 꾸미다, 창의성, 혁신, 창의력, 성공, 해결책, 창의적인, 빛, 상상력, 생각">
            <a:extLst>
              <a:ext uri="{FF2B5EF4-FFF2-40B4-BE49-F238E27FC236}">
                <a16:creationId xmlns:a16="http://schemas.microsoft.com/office/drawing/2014/main" id="{390B7EC9-46BC-442B-9424-5DB7C292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5137379"/>
            <a:ext cx="360704" cy="44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CFC781-EDB5-4836-BE53-991357CCD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141" y="4202211"/>
            <a:ext cx="2619757" cy="904969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2AE6BBB-BF51-41C2-829F-960228BAF424}"/>
              </a:ext>
            </a:extLst>
          </p:cNvPr>
          <p:cNvSpPr/>
          <p:nvPr/>
        </p:nvSpPr>
        <p:spPr>
          <a:xfrm>
            <a:off x="9016299" y="4518078"/>
            <a:ext cx="1179997" cy="569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8060A-C99D-4BF0-B908-1B0ADB0EC572}"/>
              </a:ext>
            </a:extLst>
          </p:cNvPr>
          <p:cNvSpPr/>
          <p:nvPr/>
        </p:nvSpPr>
        <p:spPr>
          <a:xfrm>
            <a:off x="9018220" y="4202211"/>
            <a:ext cx="2619757" cy="9049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9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Backtesting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7B529-AA1D-4DC6-BDA1-06C1ECFA8BA0}"/>
              </a:ext>
            </a:extLst>
          </p:cNvPr>
          <p:cNvSpPr txBox="1"/>
          <p:nvPr/>
        </p:nvSpPr>
        <p:spPr>
          <a:xfrm>
            <a:off x="462996" y="1119691"/>
            <a:ext cx="38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CJ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대한통운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 추세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74FB15-5F75-4A67-B96A-EB85E9BDF415}"/>
              </a:ext>
            </a:extLst>
          </p:cNvPr>
          <p:cNvSpPr/>
          <p:nvPr/>
        </p:nvSpPr>
        <p:spPr>
          <a:xfrm rot="5400000">
            <a:off x="4036561" y="1077533"/>
            <a:ext cx="494935" cy="64949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6E89ED-EBE2-4CAB-9912-A5CF31A75D37}"/>
              </a:ext>
            </a:extLst>
          </p:cNvPr>
          <p:cNvGrpSpPr/>
          <p:nvPr/>
        </p:nvGrpSpPr>
        <p:grpSpPr>
          <a:xfrm>
            <a:off x="8743076" y="1731851"/>
            <a:ext cx="3284537" cy="2246770"/>
            <a:chOff x="8721501" y="2222385"/>
            <a:chExt cx="3284537" cy="22467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4772B4A-F712-461A-9E90-89DBDD6C94F6}"/>
                </a:ext>
              </a:extLst>
            </p:cNvPr>
            <p:cNvGrpSpPr/>
            <p:nvPr/>
          </p:nvGrpSpPr>
          <p:grpSpPr>
            <a:xfrm>
              <a:off x="8721501" y="2222385"/>
              <a:ext cx="3284537" cy="2246770"/>
              <a:chOff x="8691142" y="2074782"/>
              <a:chExt cx="3284537" cy="224677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CB15BD5-A53B-408C-8D11-310D13ACADB6}"/>
                  </a:ext>
                </a:extLst>
              </p:cNvPr>
              <p:cNvSpPr txBox="1"/>
              <p:nvPr/>
            </p:nvSpPr>
            <p:spPr>
              <a:xfrm>
                <a:off x="8691142" y="2074782"/>
                <a:ext cx="295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수익률</a:t>
                </a:r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(%)  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D781AC2-9412-41A3-8BE6-D34AE4223E4D}"/>
                  </a:ext>
                </a:extLst>
              </p:cNvPr>
              <p:cNvGrpSpPr/>
              <p:nvPr/>
            </p:nvGrpSpPr>
            <p:grpSpPr>
              <a:xfrm>
                <a:off x="8917656" y="2536447"/>
                <a:ext cx="3058023" cy="1785105"/>
                <a:chOff x="8713575" y="2440335"/>
                <a:chExt cx="3058023" cy="178510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3AE4C53-E32D-4FF4-BEB6-21C51DE0413A}"/>
                    </a:ext>
                  </a:extLst>
                </p:cNvPr>
                <p:cNvSpPr txBox="1"/>
                <p:nvPr/>
              </p:nvSpPr>
              <p:spPr>
                <a:xfrm>
                  <a:off x="8721501" y="2440335"/>
                  <a:ext cx="2312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MACD : 142.3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A5F551-72A8-4ABC-BCAD-FFD3F10D8365}"/>
                    </a:ext>
                  </a:extLst>
                </p:cNvPr>
                <p:cNvSpPr txBox="1"/>
                <p:nvPr/>
              </p:nvSpPr>
              <p:spPr>
                <a:xfrm>
                  <a:off x="8721501" y="2920361"/>
                  <a:ext cx="30500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MA</a:t>
                  </a:r>
                  <a:r>
                    <a:rPr lang="ko-KR" altLang="en-US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</a:t>
                  </a: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Minus : -17.34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F7BB0-EC1D-45E1-9234-4212643312E2}"/>
                    </a:ext>
                  </a:extLst>
                </p:cNvPr>
                <p:cNvSpPr txBox="1"/>
                <p:nvPr/>
              </p:nvSpPr>
              <p:spPr>
                <a:xfrm>
                  <a:off x="8721501" y="3320471"/>
                  <a:ext cx="23122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RSI : -13.39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917CA1-568B-454B-B66F-1F66710E2392}"/>
                    </a:ext>
                  </a:extLst>
                </p:cNvPr>
                <p:cNvSpPr txBox="1"/>
                <p:nvPr/>
              </p:nvSpPr>
              <p:spPr>
                <a:xfrm>
                  <a:off x="8713575" y="3763775"/>
                  <a:ext cx="27244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Momentum : 4.22</a:t>
                  </a:r>
                  <a:r>
                    <a:rPr lang="en-US" altLang="ko-KR" sz="24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 </a:t>
                  </a:r>
                  <a:endPara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7CD34C4-603C-451E-B2C6-096AA7EAD80D}"/>
                </a:ext>
              </a:extLst>
            </p:cNvPr>
            <p:cNvSpPr/>
            <p:nvPr/>
          </p:nvSpPr>
          <p:spPr>
            <a:xfrm>
              <a:off x="8996645" y="2708210"/>
              <a:ext cx="2724460" cy="176094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6A387D3-63F8-4C21-86C2-082098DA7824}"/>
              </a:ext>
            </a:extLst>
          </p:cNvPr>
          <p:cNvSpPr txBox="1"/>
          <p:nvPr/>
        </p:nvSpPr>
        <p:spPr>
          <a:xfrm>
            <a:off x="8954858" y="5398214"/>
            <a:ext cx="2967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</a:t>
            </a:r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추세에서는 </a:t>
            </a:r>
            <a:r>
              <a:rPr lang="ko-KR" altLang="en-US" sz="1800" u="sng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지표</a:t>
            </a:r>
            <a:r>
              <a:rPr lang="ko-KR" altLang="en-US" sz="18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</a:t>
            </a:r>
            <a:r>
              <a:rPr lang="ko-KR" altLang="en-US" sz="18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벤치마크보다 손실률이 낮음</a:t>
            </a:r>
            <a:endParaRPr lang="en-US" altLang="ko-KR" sz="1800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2" name="Picture 6" descr="아이디어, 영감, 꾸미다, 창의성, 혁신, 창의력, 성공, 해결책, 창의적인, 빛, 상상력, 생각">
            <a:extLst>
              <a:ext uri="{FF2B5EF4-FFF2-40B4-BE49-F238E27FC236}">
                <a16:creationId xmlns:a16="http://schemas.microsoft.com/office/drawing/2014/main" id="{0AE65964-84EC-4FA8-8848-7995512E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5137379"/>
            <a:ext cx="360704" cy="44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359CA0-3736-183D-9B6D-B2320678F775}"/>
              </a:ext>
            </a:extLst>
          </p:cNvPr>
          <p:cNvGrpSpPr/>
          <p:nvPr/>
        </p:nvGrpSpPr>
        <p:grpSpPr>
          <a:xfrm>
            <a:off x="429726" y="1790049"/>
            <a:ext cx="8176765" cy="4809729"/>
            <a:chOff x="429726" y="1790049"/>
            <a:chExt cx="8176765" cy="480972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13B9BB5-B34E-4AB0-8375-2915BC6FEF10}"/>
                </a:ext>
              </a:extLst>
            </p:cNvPr>
            <p:cNvGrpSpPr/>
            <p:nvPr/>
          </p:nvGrpSpPr>
          <p:grpSpPr>
            <a:xfrm>
              <a:off x="1634705" y="1790049"/>
              <a:ext cx="5816099" cy="2870600"/>
              <a:chOff x="1641786" y="1790049"/>
              <a:chExt cx="5816099" cy="28706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88B52-275C-4429-87AF-FB64A7623D95}"/>
                  </a:ext>
                </a:extLst>
              </p:cNvPr>
              <p:cNvSpPr txBox="1"/>
              <p:nvPr/>
            </p:nvSpPr>
            <p:spPr>
              <a:xfrm>
                <a:off x="1641786" y="1790049"/>
                <a:ext cx="13805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MACD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EA5E6F-935E-4916-B225-B1FA5B89605D}"/>
                  </a:ext>
                </a:extLst>
              </p:cNvPr>
              <p:cNvSpPr txBox="1"/>
              <p:nvPr/>
            </p:nvSpPr>
            <p:spPr>
              <a:xfrm>
                <a:off x="1922792" y="4260539"/>
                <a:ext cx="1023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RSI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7921C5-C94C-41E6-AD65-E28DA9FFFE9C}"/>
                  </a:ext>
                </a:extLst>
              </p:cNvPr>
              <p:cNvSpPr txBox="1"/>
              <p:nvPr/>
            </p:nvSpPr>
            <p:spPr>
              <a:xfrm>
                <a:off x="5673761" y="1790049"/>
                <a:ext cx="1779108" cy="4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MA Minus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85050E-10EB-4958-9B32-195D0AF708F9}"/>
                  </a:ext>
                </a:extLst>
              </p:cNvPr>
              <p:cNvSpPr txBox="1"/>
              <p:nvPr/>
            </p:nvSpPr>
            <p:spPr>
              <a:xfrm>
                <a:off x="5673761" y="4266492"/>
                <a:ext cx="1784124" cy="38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Momentum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9610122-0E2C-4126-A432-6629B5C5E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26" y="2223254"/>
              <a:ext cx="4067464" cy="1901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ED5DFD8-EBEF-4926-B913-972E46855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630" y="2190158"/>
              <a:ext cx="3874861" cy="1934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D6F015D0-B5BA-4C50-BF85-8F108230C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96" y="4698270"/>
              <a:ext cx="3960768" cy="1901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00D28F3E-CFD8-4670-A453-C566D4A34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629" y="4679709"/>
              <a:ext cx="3874861" cy="1920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5492963-82C2-4618-9503-836F9CB55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8220" y="4165647"/>
            <a:ext cx="2733110" cy="8530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9920BD-E7ED-42FA-AD3D-5D00475CEDBD}"/>
              </a:ext>
            </a:extLst>
          </p:cNvPr>
          <p:cNvSpPr/>
          <p:nvPr/>
        </p:nvSpPr>
        <p:spPr>
          <a:xfrm>
            <a:off x="8999776" y="4462919"/>
            <a:ext cx="1276514" cy="555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98C03F-0105-4127-90C5-BB1D97B04B5B}"/>
              </a:ext>
            </a:extLst>
          </p:cNvPr>
          <p:cNvSpPr/>
          <p:nvPr/>
        </p:nvSpPr>
        <p:spPr>
          <a:xfrm>
            <a:off x="8999776" y="4165647"/>
            <a:ext cx="2742904" cy="8383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63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58">
            <a:extLst>
              <a:ext uri="{FF2B5EF4-FFF2-40B4-BE49-F238E27FC236}">
                <a16:creationId xmlns:a16="http://schemas.microsoft.com/office/drawing/2014/main" id="{376B3904-7DE8-410B-B0BC-3D0F6F51B1CC}"/>
              </a:ext>
            </a:extLst>
          </p:cNvPr>
          <p:cNvSpPr txBox="1">
            <a:spLocks/>
          </p:cNvSpPr>
          <p:nvPr/>
        </p:nvSpPr>
        <p:spPr>
          <a:xfrm>
            <a:off x="683839" y="730064"/>
            <a:ext cx="2808848" cy="22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Our </a:t>
            </a:r>
            <a:r>
              <a:rPr lang="en-US" altLang="ko-KR" sz="5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Team </a:t>
            </a:r>
          </a:p>
          <a:p>
            <a:pPr marL="0" indent="0">
              <a:buNone/>
            </a:pPr>
            <a:r>
              <a:rPr lang="en-US" altLang="ko-KR" sz="5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Member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5002832" y="2197035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Jo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Sanghun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930EFA-1792-4339-96F5-9BDA78111246}"/>
              </a:ext>
            </a:extLst>
          </p:cNvPr>
          <p:cNvSpPr txBox="1">
            <a:spLocks/>
          </p:cNvSpPr>
          <p:nvPr/>
        </p:nvSpPr>
        <p:spPr>
          <a:xfrm>
            <a:off x="5002832" y="2494064"/>
            <a:ext cx="1692000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데이터 수집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ARIMA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재무제표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분석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B6D6B0-6367-4EE3-9404-374E7ACDD16F}"/>
              </a:ext>
            </a:extLst>
          </p:cNvPr>
          <p:cNvSpPr txBox="1">
            <a:spLocks/>
          </p:cNvSpPr>
          <p:nvPr/>
        </p:nvSpPr>
        <p:spPr>
          <a:xfrm>
            <a:off x="8795413" y="2189369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Jeong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Daun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7D6D680-F2F7-4693-BE5B-001C17318A2F}"/>
              </a:ext>
            </a:extLst>
          </p:cNvPr>
          <p:cNvSpPr txBox="1">
            <a:spLocks/>
          </p:cNvSpPr>
          <p:nvPr/>
        </p:nvSpPr>
        <p:spPr>
          <a:xfrm>
            <a:off x="8795412" y="2494064"/>
            <a:ext cx="2349403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데이터 수집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기술적 지표 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모델링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(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Pycaret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 Placeholder 2048">
            <a:extLst>
              <a:ext uri="{FF2B5EF4-FFF2-40B4-BE49-F238E27FC236}">
                <a16:creationId xmlns:a16="http://schemas.microsoft.com/office/drawing/2014/main" id="{E9645C85-54F7-4CE0-8F92-45D3A4CF50A1}"/>
              </a:ext>
            </a:extLst>
          </p:cNvPr>
          <p:cNvSpPr txBox="1">
            <a:spLocks/>
          </p:cNvSpPr>
          <p:nvPr/>
        </p:nvSpPr>
        <p:spPr>
          <a:xfrm>
            <a:off x="5002832" y="5327136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Yun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Songyi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 Placeholder 2053">
            <a:extLst>
              <a:ext uri="{FF2B5EF4-FFF2-40B4-BE49-F238E27FC236}">
                <a16:creationId xmlns:a16="http://schemas.microsoft.com/office/drawing/2014/main" id="{9B56AB37-100B-4780-84BE-7D1DE1D2D9A5}"/>
              </a:ext>
            </a:extLst>
          </p:cNvPr>
          <p:cNvSpPr txBox="1">
            <a:spLocks/>
          </p:cNvSpPr>
          <p:nvPr/>
        </p:nvSpPr>
        <p:spPr>
          <a:xfrm>
            <a:off x="5002832" y="5631831"/>
            <a:ext cx="1692000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데이터 수집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ARIMA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재무제표 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endParaRPr lang="ko-KR" altLang="en-US" dirty="0">
              <a:cs typeface="Arial" pitchFamily="34" charset="0"/>
            </a:endParaRPr>
          </a:p>
        </p:txBody>
      </p:sp>
      <p:sp>
        <p:nvSpPr>
          <p:cNvPr id="14" name="Text Placeholder 2054">
            <a:extLst>
              <a:ext uri="{FF2B5EF4-FFF2-40B4-BE49-F238E27FC236}">
                <a16:creationId xmlns:a16="http://schemas.microsoft.com/office/drawing/2014/main" id="{07D8BC2A-244F-4830-BB53-9D3B0B8F6D4F}"/>
              </a:ext>
            </a:extLst>
          </p:cNvPr>
          <p:cNvSpPr txBox="1">
            <a:spLocks/>
          </p:cNvSpPr>
          <p:nvPr/>
        </p:nvSpPr>
        <p:spPr>
          <a:xfrm>
            <a:off x="8795413" y="5319470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Bang Eunho</a:t>
            </a:r>
          </a:p>
        </p:txBody>
      </p:sp>
      <p:sp>
        <p:nvSpPr>
          <p:cNvPr id="15" name="Text Placeholder 2056">
            <a:extLst>
              <a:ext uri="{FF2B5EF4-FFF2-40B4-BE49-F238E27FC236}">
                <a16:creationId xmlns:a16="http://schemas.microsoft.com/office/drawing/2014/main" id="{CBBD8672-F039-4C13-8A32-81B309D2C00E}"/>
              </a:ext>
            </a:extLst>
          </p:cNvPr>
          <p:cNvSpPr txBox="1">
            <a:spLocks/>
          </p:cNvSpPr>
          <p:nvPr/>
        </p:nvSpPr>
        <p:spPr>
          <a:xfrm>
            <a:off x="8795413" y="5624165"/>
            <a:ext cx="1692000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데이터 수집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기술적 지표 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모델링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(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Backtesting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)</a:t>
            </a:r>
          </a:p>
          <a:p>
            <a:endParaRPr lang="ko-KR" altLang="en-US" dirty="0">
              <a:cs typeface="Arial" pitchFamily="34" charset="0"/>
            </a:endParaRPr>
          </a:p>
        </p:txBody>
      </p:sp>
      <p:pic>
        <p:nvPicPr>
          <p:cNvPr id="18" name="그림 개체 틀 48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19A7D5B7-B2BA-4EA4-886A-60CEF4A9C16B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b="7380"/>
          <a:stretch>
            <a:fillRect/>
          </a:stretch>
        </p:blipFill>
        <p:spPr>
          <a:xfrm>
            <a:off x="5002213" y="280988"/>
            <a:ext cx="1685925" cy="1916112"/>
          </a:xfrm>
        </p:spPr>
      </p:pic>
      <p:pic>
        <p:nvPicPr>
          <p:cNvPr id="21" name="그림 개체 틀 44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B8BD0C9A-0504-47BA-B493-3E353DBAC4B1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6" b="7286"/>
          <a:stretch>
            <a:fillRect/>
          </a:stretch>
        </p:blipFill>
        <p:spPr>
          <a:xfrm>
            <a:off x="8801100" y="280988"/>
            <a:ext cx="1684338" cy="1916112"/>
          </a:xfrm>
        </p:spPr>
      </p:pic>
      <p:pic>
        <p:nvPicPr>
          <p:cNvPr id="24" name="그림 개체 틀 4" descr="사람, 의류, 가장, 머리카락이(가) 표시된 사진&#10;&#10;자동 생성된 설명">
            <a:extLst>
              <a:ext uri="{FF2B5EF4-FFF2-40B4-BE49-F238E27FC236}">
                <a16:creationId xmlns:a16="http://schemas.microsoft.com/office/drawing/2014/main" id="{A0C2BB33-8D95-499A-AF65-170D88E904A5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2" b="9792"/>
          <a:stretch>
            <a:fillRect/>
          </a:stretch>
        </p:blipFill>
        <p:spPr>
          <a:xfrm>
            <a:off x="5002213" y="3429000"/>
            <a:ext cx="1685925" cy="1898650"/>
          </a:xfrm>
        </p:spPr>
      </p:pic>
      <p:pic>
        <p:nvPicPr>
          <p:cNvPr id="27" name="그림 개체 틀 41" descr="사람, 넥타이, 의류, 정장이(가) 표시된 사진&#10;&#10;자동 생성된 설명">
            <a:extLst>
              <a:ext uri="{FF2B5EF4-FFF2-40B4-BE49-F238E27FC236}">
                <a16:creationId xmlns:a16="http://schemas.microsoft.com/office/drawing/2014/main" id="{C67FA434-E9DB-4BA2-AB9D-8047B8ACB643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b="7905"/>
          <a:stretch>
            <a:fillRect/>
          </a:stretch>
        </p:blipFill>
        <p:spPr>
          <a:xfrm>
            <a:off x="8801100" y="3429000"/>
            <a:ext cx="1684338" cy="1890713"/>
          </a:xfr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6F11393-BAC3-408F-A51F-0EB36A4D82E3}"/>
              </a:ext>
            </a:extLst>
          </p:cNvPr>
          <p:cNvGrpSpPr/>
          <p:nvPr/>
        </p:nvGrpSpPr>
        <p:grpSpPr>
          <a:xfrm>
            <a:off x="949035" y="3437596"/>
            <a:ext cx="2278455" cy="2428235"/>
            <a:chOff x="751438" y="3444326"/>
            <a:chExt cx="2278455" cy="242823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B518B3-4ABF-4B3E-94AE-CBD2D212B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46" y="3444326"/>
              <a:ext cx="1690802" cy="1690802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3D0E696-5D82-425B-B474-FDE86EBC2527}"/>
                </a:ext>
              </a:extLst>
            </p:cNvPr>
            <p:cNvGrpSpPr/>
            <p:nvPr/>
          </p:nvGrpSpPr>
          <p:grpSpPr>
            <a:xfrm>
              <a:off x="751438" y="4798337"/>
              <a:ext cx="2278455" cy="1074224"/>
              <a:chOff x="751438" y="4798337"/>
              <a:chExt cx="2278455" cy="107422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E935215-52E4-4A0A-BEB8-E2014162AE3C}"/>
                  </a:ext>
                </a:extLst>
              </p:cNvPr>
              <p:cNvCxnSpPr/>
              <p:nvPr/>
            </p:nvCxnSpPr>
            <p:spPr>
              <a:xfrm flipH="1">
                <a:off x="751438" y="4798337"/>
                <a:ext cx="380245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C0C2F83-CFF7-4C7E-8F21-1A3B97AB4A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438" y="4798337"/>
                <a:ext cx="0" cy="1067494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C85ECBB-F215-4450-A78D-A7AEB6D90C08}"/>
                  </a:ext>
                </a:extLst>
              </p:cNvPr>
              <p:cNvCxnSpPr/>
              <p:nvPr/>
            </p:nvCxnSpPr>
            <p:spPr>
              <a:xfrm flipH="1">
                <a:off x="2649648" y="4798337"/>
                <a:ext cx="380245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C605C56-51BD-4786-81B7-E41569F75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438" y="5858165"/>
                <a:ext cx="2254697" cy="14396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F70011D-EBC8-43C6-8F40-EF7861090D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604" y="4798337"/>
                <a:ext cx="10820" cy="1074224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 Placeholder 2053">
              <a:extLst>
                <a:ext uri="{FF2B5EF4-FFF2-40B4-BE49-F238E27FC236}">
                  <a16:creationId xmlns:a16="http://schemas.microsoft.com/office/drawing/2014/main" id="{B3ABC32D-CA27-4690-BCC5-8467D5B88226}"/>
                </a:ext>
              </a:extLst>
            </p:cNvPr>
            <p:cNvSpPr txBox="1">
              <a:spLocks/>
            </p:cNvSpPr>
            <p:nvPr/>
          </p:nvSpPr>
          <p:spPr>
            <a:xfrm>
              <a:off x="1022995" y="5204239"/>
              <a:ext cx="1866256" cy="46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이일섭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 멘토</a:t>
              </a:r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신한카드 데이터 분석</a:t>
              </a:r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1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Backtesting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80378-A900-432C-8A7F-EC6F1392012E}"/>
              </a:ext>
            </a:extLst>
          </p:cNvPr>
          <p:cNvSpPr txBox="1"/>
          <p:nvPr/>
        </p:nvSpPr>
        <p:spPr>
          <a:xfrm>
            <a:off x="376618" y="1408694"/>
            <a:ext cx="834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 200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기업의 각 평가 지표의 평균을 계산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F2A53-1E4B-462C-AB0D-AF451DF7E375}"/>
              </a:ext>
            </a:extLst>
          </p:cNvPr>
          <p:cNvSpPr txBox="1"/>
          <p:nvPr/>
        </p:nvSpPr>
        <p:spPr>
          <a:xfrm>
            <a:off x="376618" y="2177838"/>
            <a:ext cx="738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단순한 평가지표인 이동평균선을 제외하고는 벤치마크 수익률보다 높음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6FFD8E-921F-442C-8179-2AAC8F2E902D}"/>
              </a:ext>
            </a:extLst>
          </p:cNvPr>
          <p:cNvSpPr txBox="1"/>
          <p:nvPr/>
        </p:nvSpPr>
        <p:spPr>
          <a:xfrm>
            <a:off x="376618" y="3000030"/>
            <a:ext cx="8343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절대적인 수치라고 볼 수는 없지만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 결과 사고 파는 전략 스탠스를 세울 때 수익이 더 높다고 추론할 수 있음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Parallelogram 30">
            <a:extLst>
              <a:ext uri="{FF2B5EF4-FFF2-40B4-BE49-F238E27FC236}">
                <a16:creationId xmlns:a16="http://schemas.microsoft.com/office/drawing/2014/main" id="{BB93807F-6481-4668-812E-FA905376101C}"/>
              </a:ext>
            </a:extLst>
          </p:cNvPr>
          <p:cNvSpPr/>
          <p:nvPr/>
        </p:nvSpPr>
        <p:spPr>
          <a:xfrm flipH="1">
            <a:off x="9899258" y="901968"/>
            <a:ext cx="1554136" cy="147592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68EA1E-FEBF-4681-B5FA-827E6ED2129C}"/>
              </a:ext>
            </a:extLst>
          </p:cNvPr>
          <p:cNvGrpSpPr/>
          <p:nvPr/>
        </p:nvGrpSpPr>
        <p:grpSpPr>
          <a:xfrm>
            <a:off x="684977" y="4405127"/>
            <a:ext cx="6491924" cy="1244542"/>
            <a:chOff x="606554" y="4045860"/>
            <a:chExt cx="6491924" cy="12445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B821D5-178F-4F7B-8CC8-EE8D12FB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54" y="4045860"/>
              <a:ext cx="6491924" cy="124454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66C604-1A29-44E3-B439-E731829F40A3}"/>
                </a:ext>
              </a:extLst>
            </p:cNvPr>
            <p:cNvSpPr/>
            <p:nvPr/>
          </p:nvSpPr>
          <p:spPr>
            <a:xfrm>
              <a:off x="1550124" y="4977318"/>
              <a:ext cx="5548353" cy="3130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F50B2C-7ECA-48D3-9034-3554E274027A}"/>
              </a:ext>
            </a:extLst>
          </p:cNvPr>
          <p:cNvSpPr/>
          <p:nvPr/>
        </p:nvSpPr>
        <p:spPr>
          <a:xfrm>
            <a:off x="693685" y="4405127"/>
            <a:ext cx="6483215" cy="1236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722449-16D9-4866-91EF-6FDF5C937667}"/>
              </a:ext>
            </a:extLst>
          </p:cNvPr>
          <p:cNvGrpSpPr/>
          <p:nvPr/>
        </p:nvGrpSpPr>
        <p:grpSpPr>
          <a:xfrm>
            <a:off x="8350787" y="4391825"/>
            <a:ext cx="3076287" cy="1244542"/>
            <a:chOff x="7413497" y="4039159"/>
            <a:chExt cx="3210960" cy="12025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49326D-C194-49A8-A9B0-E3F2A10A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3497" y="4039159"/>
              <a:ext cx="3210960" cy="120251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F75ECA-8317-48FE-B07E-1EF373F872C7}"/>
                </a:ext>
              </a:extLst>
            </p:cNvPr>
            <p:cNvSpPr/>
            <p:nvPr/>
          </p:nvSpPr>
          <p:spPr>
            <a:xfrm>
              <a:off x="7413497" y="4912602"/>
              <a:ext cx="1451829" cy="3130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C4EEFC-70EA-4A5F-BCC0-D412784AB7A7}"/>
              </a:ext>
            </a:extLst>
          </p:cNvPr>
          <p:cNvSpPr/>
          <p:nvPr/>
        </p:nvSpPr>
        <p:spPr>
          <a:xfrm>
            <a:off x="8341766" y="4391825"/>
            <a:ext cx="3085308" cy="12445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0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E8510B-EB3C-4960-B118-CDC1BFDC7F8B}"/>
              </a:ext>
            </a:extLst>
          </p:cNvPr>
          <p:cNvGrpSpPr/>
          <p:nvPr/>
        </p:nvGrpSpPr>
        <p:grpSpPr>
          <a:xfrm>
            <a:off x="552941" y="1486258"/>
            <a:ext cx="3821033" cy="476444"/>
            <a:chOff x="277414" y="1131156"/>
            <a:chExt cx="3821033" cy="47644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F7B529-AA1D-4DC6-BDA1-06C1ECFA8BA0}"/>
                </a:ext>
              </a:extLst>
            </p:cNvPr>
            <p:cNvSpPr txBox="1"/>
            <p:nvPr/>
          </p:nvSpPr>
          <p:spPr>
            <a:xfrm>
              <a:off x="277414" y="1145935"/>
              <a:ext cx="3821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NAVER(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상승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CDFEF639-D129-43EE-93D0-EA0C19B8C931}"/>
                </a:ext>
              </a:extLst>
            </p:cNvPr>
            <p:cNvSpPr/>
            <p:nvPr/>
          </p:nvSpPr>
          <p:spPr>
            <a:xfrm>
              <a:off x="3278636" y="1131156"/>
              <a:ext cx="538866" cy="461665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DB66757-C08E-44D2-8FA2-25C33C372A4D}"/>
              </a:ext>
            </a:extLst>
          </p:cNvPr>
          <p:cNvSpPr txBox="1"/>
          <p:nvPr/>
        </p:nvSpPr>
        <p:spPr>
          <a:xfrm>
            <a:off x="356475" y="1007777"/>
            <a:ext cx="834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평가 기준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종가 차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1,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매도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0), Classification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접근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E58472-9950-4393-A226-F9A385EB821C}"/>
              </a:ext>
            </a:extLst>
          </p:cNvPr>
          <p:cNvGrpSpPr/>
          <p:nvPr/>
        </p:nvGrpSpPr>
        <p:grpSpPr>
          <a:xfrm>
            <a:off x="2784097" y="2055850"/>
            <a:ext cx="6623806" cy="4521009"/>
            <a:chOff x="2738986" y="2121615"/>
            <a:chExt cx="6623806" cy="45210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B27194-4441-40E1-B15D-4C7D3D94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986" y="2121615"/>
              <a:ext cx="6623806" cy="452100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E2B07E-BE25-451D-BF59-598D4ADDF63B}"/>
                </a:ext>
              </a:extLst>
            </p:cNvPr>
            <p:cNvSpPr/>
            <p:nvPr/>
          </p:nvSpPr>
          <p:spPr>
            <a:xfrm>
              <a:off x="5049231" y="2121615"/>
              <a:ext cx="702972" cy="45210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99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E8510B-EB3C-4960-B118-CDC1BFDC7F8B}"/>
              </a:ext>
            </a:extLst>
          </p:cNvPr>
          <p:cNvGrpSpPr/>
          <p:nvPr/>
        </p:nvGrpSpPr>
        <p:grpSpPr>
          <a:xfrm>
            <a:off x="552941" y="981846"/>
            <a:ext cx="3821033" cy="593193"/>
            <a:chOff x="277414" y="1080170"/>
            <a:chExt cx="3821033" cy="59319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F7B529-AA1D-4DC6-BDA1-06C1ECFA8BA0}"/>
                </a:ext>
              </a:extLst>
            </p:cNvPr>
            <p:cNvSpPr txBox="1"/>
            <p:nvPr/>
          </p:nvSpPr>
          <p:spPr>
            <a:xfrm>
              <a:off x="277414" y="1145935"/>
              <a:ext cx="3821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NAVER(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상승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CDFEF639-D129-43EE-93D0-EA0C19B8C931}"/>
                </a:ext>
              </a:extLst>
            </p:cNvPr>
            <p:cNvSpPr/>
            <p:nvPr/>
          </p:nvSpPr>
          <p:spPr>
            <a:xfrm>
              <a:off x="3206064" y="1080170"/>
              <a:ext cx="634441" cy="593193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2E733-EF47-4E2B-B1E6-B4799D0D3F85}"/>
              </a:ext>
            </a:extLst>
          </p:cNvPr>
          <p:cNvGrpSpPr/>
          <p:nvPr/>
        </p:nvGrpSpPr>
        <p:grpSpPr>
          <a:xfrm>
            <a:off x="1181785" y="1653397"/>
            <a:ext cx="9530076" cy="4976617"/>
            <a:chOff x="1181785" y="1653397"/>
            <a:chExt cx="9530076" cy="4976617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48746F6-EE37-4159-94FC-1B3A8084A901}"/>
                </a:ext>
              </a:extLst>
            </p:cNvPr>
            <p:cNvCxnSpPr>
              <a:cxnSpLocks/>
            </p:cNvCxnSpPr>
            <p:nvPr/>
          </p:nvCxnSpPr>
          <p:spPr>
            <a:xfrm>
              <a:off x="4423764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3374A52-78C8-4091-BAD5-A55404B75A61}"/>
                </a:ext>
              </a:extLst>
            </p:cNvPr>
            <p:cNvCxnSpPr>
              <a:cxnSpLocks/>
            </p:cNvCxnSpPr>
            <p:nvPr/>
          </p:nvCxnSpPr>
          <p:spPr>
            <a:xfrm>
              <a:off x="8151031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3B9AE9-2447-4D61-979B-6F35C916D291}"/>
                </a:ext>
              </a:extLst>
            </p:cNvPr>
            <p:cNvSpPr txBox="1"/>
            <p:nvPr/>
          </p:nvSpPr>
          <p:spPr>
            <a:xfrm>
              <a:off x="1181785" y="1672454"/>
              <a:ext cx="3233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Dummy Classification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639E0B-F4D7-4050-A257-5F68789DAED4}"/>
                </a:ext>
              </a:extLst>
            </p:cNvPr>
            <p:cNvSpPr txBox="1"/>
            <p:nvPr/>
          </p:nvSpPr>
          <p:spPr>
            <a:xfrm>
              <a:off x="4999711" y="1653397"/>
              <a:ext cx="2779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Logistic Regression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0F58CA-9FCE-4097-B22B-DE67824FBA6E}"/>
                </a:ext>
              </a:extLst>
            </p:cNvPr>
            <p:cNvSpPr txBox="1"/>
            <p:nvPr/>
          </p:nvSpPr>
          <p:spPr>
            <a:xfrm>
              <a:off x="9453780" y="1661553"/>
              <a:ext cx="1258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SVM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730383-AC96-47D7-9A29-E765BDAC4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85" y="2169979"/>
            <a:ext cx="3005106" cy="195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C6B2F9-1EE3-4A0E-B624-A798D986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90" y="4279512"/>
            <a:ext cx="2665453" cy="223162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BE0E86-3168-47FA-981C-38852A395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6" y="2126032"/>
            <a:ext cx="3412594" cy="20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3E9883-39FE-4821-8D16-98C68D10A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264" y="4251222"/>
            <a:ext cx="2657045" cy="225991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6151B9F-F7D4-4B8D-B9CA-F3C68B8EA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02" y="2128170"/>
            <a:ext cx="3204920" cy="19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A5A2A6-15E1-46CB-B2C3-4AAB30EDB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8765" y="4251221"/>
            <a:ext cx="2402175" cy="22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E8C620-C32C-430E-A0DF-DF1FC87DC9AB}"/>
              </a:ext>
            </a:extLst>
          </p:cNvPr>
          <p:cNvGrpSpPr/>
          <p:nvPr/>
        </p:nvGrpSpPr>
        <p:grpSpPr>
          <a:xfrm>
            <a:off x="277414" y="1080506"/>
            <a:ext cx="3388308" cy="551843"/>
            <a:chOff x="277414" y="1080506"/>
            <a:chExt cx="3388308" cy="55184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68615C-1D17-4E83-B8C0-BB1473519719}"/>
                </a:ext>
              </a:extLst>
            </p:cNvPr>
            <p:cNvSpPr txBox="1"/>
            <p:nvPr/>
          </p:nvSpPr>
          <p:spPr>
            <a:xfrm>
              <a:off x="277414" y="1125595"/>
              <a:ext cx="2865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POSCO(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횡보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ardrop 1">
              <a:extLst>
                <a:ext uri="{FF2B5EF4-FFF2-40B4-BE49-F238E27FC236}">
                  <a16:creationId xmlns:a16="http://schemas.microsoft.com/office/drawing/2014/main" id="{24262F0A-CB8D-4036-9FA2-1D32079DAD4C}"/>
                </a:ext>
              </a:extLst>
            </p:cNvPr>
            <p:cNvSpPr/>
            <p:nvPr/>
          </p:nvSpPr>
          <p:spPr>
            <a:xfrm rot="18805991">
              <a:off x="3116757" y="1083385"/>
              <a:ext cx="551843" cy="546086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E29D78-F9F3-471E-9206-524C2064D295}"/>
              </a:ext>
            </a:extLst>
          </p:cNvPr>
          <p:cNvGrpSpPr/>
          <p:nvPr/>
        </p:nvGrpSpPr>
        <p:grpSpPr>
          <a:xfrm>
            <a:off x="2542138" y="1790262"/>
            <a:ext cx="7107723" cy="4750082"/>
            <a:chOff x="3004702" y="1778749"/>
            <a:chExt cx="7107723" cy="47500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8DF7BC-13B4-4A5A-A8D7-51DF1D16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4702" y="1778749"/>
              <a:ext cx="7107723" cy="475008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FFE33D5-AA52-40F9-9EDF-0D90AA818790}"/>
                </a:ext>
              </a:extLst>
            </p:cNvPr>
            <p:cNvSpPr/>
            <p:nvPr/>
          </p:nvSpPr>
          <p:spPr>
            <a:xfrm>
              <a:off x="5658678" y="1790262"/>
              <a:ext cx="673899" cy="47385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508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E8C620-C32C-430E-A0DF-DF1FC87DC9AB}"/>
              </a:ext>
            </a:extLst>
          </p:cNvPr>
          <p:cNvGrpSpPr/>
          <p:nvPr/>
        </p:nvGrpSpPr>
        <p:grpSpPr>
          <a:xfrm>
            <a:off x="321881" y="1021602"/>
            <a:ext cx="3388308" cy="551843"/>
            <a:chOff x="277414" y="1080506"/>
            <a:chExt cx="3388308" cy="55184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68615C-1D17-4E83-B8C0-BB1473519719}"/>
                </a:ext>
              </a:extLst>
            </p:cNvPr>
            <p:cNvSpPr txBox="1"/>
            <p:nvPr/>
          </p:nvSpPr>
          <p:spPr>
            <a:xfrm>
              <a:off x="277414" y="1125595"/>
              <a:ext cx="2865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POSCO(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횡보 추세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1" name="Teardrop 1">
              <a:extLst>
                <a:ext uri="{FF2B5EF4-FFF2-40B4-BE49-F238E27FC236}">
                  <a16:creationId xmlns:a16="http://schemas.microsoft.com/office/drawing/2014/main" id="{24262F0A-CB8D-4036-9FA2-1D32079DAD4C}"/>
                </a:ext>
              </a:extLst>
            </p:cNvPr>
            <p:cNvSpPr/>
            <p:nvPr/>
          </p:nvSpPr>
          <p:spPr>
            <a:xfrm rot="18805991">
              <a:off x="3116757" y="1083385"/>
              <a:ext cx="551843" cy="546086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7354F7-A227-4D63-AA03-B38D478CB11A}"/>
              </a:ext>
            </a:extLst>
          </p:cNvPr>
          <p:cNvGrpSpPr/>
          <p:nvPr/>
        </p:nvGrpSpPr>
        <p:grpSpPr>
          <a:xfrm>
            <a:off x="1128810" y="1661553"/>
            <a:ext cx="10624855" cy="4968461"/>
            <a:chOff x="1128810" y="1661553"/>
            <a:chExt cx="10624855" cy="496846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66FD1-31D6-42A8-B0D5-E62EA95C51D8}"/>
                </a:ext>
              </a:extLst>
            </p:cNvPr>
            <p:cNvCxnSpPr>
              <a:cxnSpLocks/>
            </p:cNvCxnSpPr>
            <p:nvPr/>
          </p:nvCxnSpPr>
          <p:spPr>
            <a:xfrm>
              <a:off x="4423764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2B677D9-0795-40F4-B1F5-33FCDD6E27CD}"/>
                </a:ext>
              </a:extLst>
            </p:cNvPr>
            <p:cNvCxnSpPr>
              <a:cxnSpLocks/>
            </p:cNvCxnSpPr>
            <p:nvPr/>
          </p:nvCxnSpPr>
          <p:spPr>
            <a:xfrm>
              <a:off x="8151031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3F7B6A6-D829-4B63-B725-B4F71DD8E092}"/>
                </a:ext>
              </a:extLst>
            </p:cNvPr>
            <p:cNvGrpSpPr/>
            <p:nvPr/>
          </p:nvGrpSpPr>
          <p:grpSpPr>
            <a:xfrm>
              <a:off x="1128810" y="1672454"/>
              <a:ext cx="3000761" cy="2452308"/>
              <a:chOff x="1128810" y="1672454"/>
              <a:chExt cx="3000761" cy="245230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28DAD6-6550-4E45-AA61-31D5F017713A}"/>
                  </a:ext>
                </a:extLst>
              </p:cNvPr>
              <p:cNvSpPr txBox="1"/>
              <p:nvPr/>
            </p:nvSpPr>
            <p:spPr>
              <a:xfrm>
                <a:off x="1661699" y="1672454"/>
                <a:ext cx="2154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K-Neighbors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942B834-B5BA-43D4-BA84-21EC0CCC8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810" y="2072564"/>
                <a:ext cx="3000761" cy="2052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B88458F-26E1-4FD0-B118-45E74389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681" y="4251176"/>
              <a:ext cx="2591018" cy="2259961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EC03D1-28B4-4654-81DD-F1A5ED8CDFB5}"/>
                </a:ext>
              </a:extLst>
            </p:cNvPr>
            <p:cNvGrpSpPr/>
            <p:nvPr/>
          </p:nvGrpSpPr>
          <p:grpSpPr>
            <a:xfrm>
              <a:off x="4578276" y="1687567"/>
              <a:ext cx="3448123" cy="2421117"/>
              <a:chOff x="4578276" y="1687567"/>
              <a:chExt cx="3448123" cy="242111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D8DCF5-0775-4BCC-8154-F757623DB3AF}"/>
                  </a:ext>
                </a:extLst>
              </p:cNvPr>
              <p:cNvSpPr txBox="1"/>
              <p:nvPr/>
            </p:nvSpPr>
            <p:spPr>
              <a:xfrm>
                <a:off x="5362897" y="1687567"/>
                <a:ext cx="2320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Extra Trees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C3E7658-FC0F-426E-8562-697B65874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8276" y="2072564"/>
                <a:ext cx="3448123" cy="2036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F6A7C5A-5E8C-4268-BC64-DAF59AB7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4572" y="4215375"/>
              <a:ext cx="2769077" cy="2295762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3C00BAA-3CDD-4A21-B182-FCAC4C4ABF33}"/>
                </a:ext>
              </a:extLst>
            </p:cNvPr>
            <p:cNvGrpSpPr/>
            <p:nvPr/>
          </p:nvGrpSpPr>
          <p:grpSpPr>
            <a:xfrm>
              <a:off x="8411978" y="1661553"/>
              <a:ext cx="3341687" cy="2463209"/>
              <a:chOff x="8411978" y="1661553"/>
              <a:chExt cx="3341687" cy="246320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8013A-9972-4588-8C87-4B999A13EB00}"/>
                  </a:ext>
                </a:extLst>
              </p:cNvPr>
              <p:cNvSpPr txBox="1"/>
              <p:nvPr/>
            </p:nvSpPr>
            <p:spPr>
              <a:xfrm>
                <a:off x="9453780" y="1661553"/>
                <a:ext cx="12580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&lt; LGBM &gt;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08B4BE2-B3F1-4C85-9DDA-1E058254F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1978" y="2061663"/>
                <a:ext cx="3341687" cy="2063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2DCDA72-E92C-4A3F-A104-F0EBDE39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7553" y="4251176"/>
              <a:ext cx="2710533" cy="225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15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7B529-AA1D-4DC6-BDA1-06C1ECFA8BA0}"/>
              </a:ext>
            </a:extLst>
          </p:cNvPr>
          <p:cNvSpPr txBox="1"/>
          <p:nvPr/>
        </p:nvSpPr>
        <p:spPr>
          <a:xfrm>
            <a:off x="462996" y="1119691"/>
            <a:ext cx="38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CJ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대한통운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 추세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74FB15-5F75-4A67-B96A-EB85E9BDF415}"/>
              </a:ext>
            </a:extLst>
          </p:cNvPr>
          <p:cNvSpPr/>
          <p:nvPr/>
        </p:nvSpPr>
        <p:spPr>
          <a:xfrm rot="5400000">
            <a:off x="4036561" y="1077533"/>
            <a:ext cx="494935" cy="64949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9E5B8-913D-45B5-BA3E-2269AE72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53" y="1988388"/>
            <a:ext cx="6968094" cy="4518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4E3044-700D-458D-8597-5F620B2BC460}"/>
              </a:ext>
            </a:extLst>
          </p:cNvPr>
          <p:cNvSpPr/>
          <p:nvPr/>
        </p:nvSpPr>
        <p:spPr>
          <a:xfrm>
            <a:off x="5109030" y="1988388"/>
            <a:ext cx="760984" cy="4518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78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4F7939-C55F-4B68-9F73-0F6AFF40F5F2}"/>
              </a:ext>
            </a:extLst>
          </p:cNvPr>
          <p:cNvGrpSpPr/>
          <p:nvPr/>
        </p:nvGrpSpPr>
        <p:grpSpPr>
          <a:xfrm>
            <a:off x="187177" y="198080"/>
            <a:ext cx="4236587" cy="724513"/>
            <a:chOff x="143634" y="210893"/>
            <a:chExt cx="4236587" cy="724513"/>
          </a:xfrm>
        </p:grpSpPr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C46F3C9F-818C-406E-B299-9556753B56C9}"/>
                </a:ext>
              </a:extLst>
            </p:cNvPr>
            <p:cNvSpPr/>
            <p:nvPr/>
          </p:nvSpPr>
          <p:spPr>
            <a:xfrm>
              <a:off x="143634" y="262743"/>
              <a:ext cx="551638" cy="53111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985CB6-18E0-4A7B-B071-3AD6183E0A26}"/>
                </a:ext>
              </a:extLst>
            </p:cNvPr>
            <p:cNvGrpSpPr/>
            <p:nvPr/>
          </p:nvGrpSpPr>
          <p:grpSpPr>
            <a:xfrm>
              <a:off x="539932" y="210893"/>
              <a:ext cx="3840289" cy="724513"/>
              <a:chOff x="350858" y="216743"/>
              <a:chExt cx="3840289" cy="7245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E7672AF-05DC-434C-9A5F-FFE50B00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3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10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858" y="572593"/>
                <a:ext cx="2865120" cy="368663"/>
              </a:xfrm>
              <a:prstGeom prst="rect">
                <a:avLst/>
              </a:prstGeom>
            </p:spPr>
          </p:pic>
          <p:sp>
            <p:nvSpPr>
              <p:cNvPr id="46" name="Text Placeholder 1">
                <a:extLst>
                  <a:ext uri="{FF2B5EF4-FFF2-40B4-BE49-F238E27FC236}">
                    <a16:creationId xmlns:a16="http://schemas.microsoft.com/office/drawing/2014/main" id="{A49EDE83-F437-42FA-9BE8-CBA977D4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001" y="216743"/>
                <a:ext cx="3589146" cy="61808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32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Pycaret</a:t>
                </a:r>
                <a:endParaRPr 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F2E7606-DE1A-49DA-97F4-84E8480BFBFD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7B529-AA1D-4DC6-BDA1-06C1ECFA8BA0}"/>
              </a:ext>
            </a:extLst>
          </p:cNvPr>
          <p:cNvSpPr txBox="1"/>
          <p:nvPr/>
        </p:nvSpPr>
        <p:spPr>
          <a:xfrm>
            <a:off x="462996" y="965378"/>
            <a:ext cx="38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CJ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대한통운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 추세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74FB15-5F75-4A67-B96A-EB85E9BDF415}"/>
              </a:ext>
            </a:extLst>
          </p:cNvPr>
          <p:cNvSpPr/>
          <p:nvPr/>
        </p:nvSpPr>
        <p:spPr>
          <a:xfrm rot="5400000">
            <a:off x="3851551" y="871464"/>
            <a:ext cx="494935" cy="64949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9B235-1A02-4563-933D-554C42E9AB5F}"/>
              </a:ext>
            </a:extLst>
          </p:cNvPr>
          <p:cNvGrpSpPr/>
          <p:nvPr/>
        </p:nvGrpSpPr>
        <p:grpSpPr>
          <a:xfrm>
            <a:off x="1411171" y="1641035"/>
            <a:ext cx="9767060" cy="4988979"/>
            <a:chOff x="1411171" y="1641035"/>
            <a:chExt cx="9767060" cy="49889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DA31FCE-117A-4A4A-8261-76E5DCBE63BF}"/>
                </a:ext>
              </a:extLst>
            </p:cNvPr>
            <p:cNvCxnSpPr>
              <a:cxnSpLocks/>
            </p:cNvCxnSpPr>
            <p:nvPr/>
          </p:nvCxnSpPr>
          <p:spPr>
            <a:xfrm>
              <a:off x="4423764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A9F050A-A1A3-49BC-89BA-C30B1489448E}"/>
                </a:ext>
              </a:extLst>
            </p:cNvPr>
            <p:cNvCxnSpPr>
              <a:cxnSpLocks/>
            </p:cNvCxnSpPr>
            <p:nvPr/>
          </p:nvCxnSpPr>
          <p:spPr>
            <a:xfrm>
              <a:off x="8151031" y="1744516"/>
              <a:ext cx="0" cy="48854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B8108B-92E5-4AF9-900E-AC1AE3E784AF}"/>
                </a:ext>
              </a:extLst>
            </p:cNvPr>
            <p:cNvSpPr txBox="1"/>
            <p:nvPr/>
          </p:nvSpPr>
          <p:spPr>
            <a:xfrm>
              <a:off x="1411171" y="1641035"/>
              <a:ext cx="2655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Gradient Boosting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50493B-FDA2-4E53-811F-3836F4420415}"/>
                </a:ext>
              </a:extLst>
            </p:cNvPr>
            <p:cNvSpPr txBox="1"/>
            <p:nvPr/>
          </p:nvSpPr>
          <p:spPr>
            <a:xfrm>
              <a:off x="4868261" y="1658574"/>
              <a:ext cx="3049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Dummy Classification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6FAC33-4585-4D93-B694-407708F894C2}"/>
                </a:ext>
              </a:extLst>
            </p:cNvPr>
            <p:cNvSpPr txBox="1"/>
            <p:nvPr/>
          </p:nvSpPr>
          <p:spPr>
            <a:xfrm>
              <a:off x="8987407" y="1672454"/>
              <a:ext cx="219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Naïve Bayes &gt;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321518-6CE4-41F8-8ED8-C1520DCB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9" y="2072564"/>
            <a:ext cx="3285353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C29AF-782C-49D0-AA84-04F5CD928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50" y="4187265"/>
            <a:ext cx="2577081" cy="228592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49A1B2-AF16-4433-BEEE-3C481A0A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12" y="2107929"/>
            <a:ext cx="3209602" cy="198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CE3CCB-E97F-44BA-926F-95ECE35DB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396" y="4175783"/>
            <a:ext cx="2588601" cy="230888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453FB4A-A75F-4962-8B58-67E20D60A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48" y="2096447"/>
            <a:ext cx="3334170" cy="20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F4EB23-93CC-4402-BFBD-4C9BFE12C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4416" y="4251894"/>
            <a:ext cx="2477847" cy="22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3294591" y="2923403"/>
            <a:ext cx="5602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기본적 분석 및 결론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86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기본적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27B38C-A8C9-4C7F-A47B-E02F99FE9454}"/>
              </a:ext>
            </a:extLst>
          </p:cNvPr>
          <p:cNvGrpSpPr/>
          <p:nvPr/>
        </p:nvGrpSpPr>
        <p:grpSpPr>
          <a:xfrm>
            <a:off x="1246192" y="1737800"/>
            <a:ext cx="9652865" cy="2091311"/>
            <a:chOff x="782466" y="1076224"/>
            <a:chExt cx="7691694" cy="20913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E80378-A900-432C-8A7F-EC6F1392012E}"/>
                </a:ext>
              </a:extLst>
            </p:cNvPr>
            <p:cNvSpPr txBox="1"/>
            <p:nvPr/>
          </p:nvSpPr>
          <p:spPr>
            <a:xfrm>
              <a:off x="1092523" y="1810506"/>
              <a:ext cx="6555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기업의 내재가치를 분석하여 주가의 흐름을 파악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F2A53-1E4B-462C-AB0D-AF451DF7E375}"/>
                </a:ext>
              </a:extLst>
            </p:cNvPr>
            <p:cNvSpPr txBox="1"/>
            <p:nvPr/>
          </p:nvSpPr>
          <p:spPr>
            <a:xfrm>
              <a:off x="1092523" y="2398094"/>
              <a:ext cx="73816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주로 기업의 재무제표를 활용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(PER, PBR, 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배당수익률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영업 이익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등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680B64-B10C-4332-B92E-4F8D2F6B4032}"/>
                </a:ext>
              </a:extLst>
            </p:cNvPr>
            <p:cNvSpPr txBox="1"/>
            <p:nvPr/>
          </p:nvSpPr>
          <p:spPr>
            <a:xfrm>
              <a:off x="782466" y="1076224"/>
              <a:ext cx="1405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정의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72FAF9-5465-4330-AAF3-38578C87F01D}"/>
              </a:ext>
            </a:extLst>
          </p:cNvPr>
          <p:cNvGrpSpPr/>
          <p:nvPr/>
        </p:nvGrpSpPr>
        <p:grpSpPr>
          <a:xfrm>
            <a:off x="1246193" y="4080261"/>
            <a:ext cx="10170846" cy="1252570"/>
            <a:chOff x="834618" y="3625226"/>
            <a:chExt cx="10170846" cy="12525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6FFD8E-921F-442C-8179-2AAC8F2E902D}"/>
                </a:ext>
              </a:extLst>
            </p:cNvPr>
            <p:cNvSpPr txBox="1"/>
            <p:nvPr/>
          </p:nvSpPr>
          <p:spPr>
            <a:xfrm>
              <a:off x="1223730" y="4416131"/>
              <a:ext cx="9781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PER, PBR, 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영업이익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배당수익률과 주가수익률 간의 상관관계 분석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79E09-F103-4109-A08D-F9EC7E424AEA}"/>
                </a:ext>
              </a:extLst>
            </p:cNvPr>
            <p:cNvSpPr txBox="1"/>
            <p:nvPr/>
          </p:nvSpPr>
          <p:spPr>
            <a:xfrm>
              <a:off x="834618" y="3625226"/>
              <a:ext cx="26139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적용 방법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05C0A399-C639-4804-AB47-F80294F8DAAB}"/>
              </a:ext>
            </a:extLst>
          </p:cNvPr>
          <p:cNvSpPr/>
          <p:nvPr/>
        </p:nvSpPr>
        <p:spPr>
          <a:xfrm flipH="1">
            <a:off x="9904477" y="940005"/>
            <a:ext cx="1600791" cy="151852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0222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기본적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8E56CC-F983-437C-812C-570D7B8FAA58}"/>
              </a:ext>
            </a:extLst>
          </p:cNvPr>
          <p:cNvGrpSpPr/>
          <p:nvPr/>
        </p:nvGrpSpPr>
        <p:grpSpPr>
          <a:xfrm>
            <a:off x="4173582" y="2462326"/>
            <a:ext cx="3844836" cy="2384453"/>
            <a:chOff x="4423764" y="2987533"/>
            <a:chExt cx="4149113" cy="25423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79C745C-5988-4135-8C5D-F934BE54A2AF}"/>
                </a:ext>
              </a:extLst>
            </p:cNvPr>
            <p:cNvGrpSpPr/>
            <p:nvPr/>
          </p:nvGrpSpPr>
          <p:grpSpPr>
            <a:xfrm>
              <a:off x="4539995" y="2987533"/>
              <a:ext cx="4032882" cy="2517376"/>
              <a:chOff x="4107542" y="2629372"/>
              <a:chExt cx="4528458" cy="322923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3CFDFAD-E291-4938-8951-3D96629FA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543" y="2629372"/>
                <a:ext cx="4528457" cy="3229236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1C1BD23-B185-4A60-9219-58EF2FE4E58D}"/>
                  </a:ext>
                </a:extLst>
              </p:cNvPr>
              <p:cNvSpPr/>
              <p:nvPr/>
            </p:nvSpPr>
            <p:spPr>
              <a:xfrm>
                <a:off x="4107543" y="2797328"/>
                <a:ext cx="682171" cy="2870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20DBA75-9FDA-4DF1-A287-BBF5C0A31122}"/>
                  </a:ext>
                </a:extLst>
              </p:cNvPr>
              <p:cNvSpPr/>
              <p:nvPr/>
            </p:nvSpPr>
            <p:spPr>
              <a:xfrm>
                <a:off x="4107542" y="3630075"/>
                <a:ext cx="682171" cy="28706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601D698-FF01-422E-8AAD-724DBAD2F6E7}"/>
                  </a:ext>
                </a:extLst>
              </p:cNvPr>
              <p:cNvSpPr/>
              <p:nvPr/>
            </p:nvSpPr>
            <p:spPr>
              <a:xfrm>
                <a:off x="4187369" y="4307486"/>
                <a:ext cx="1204687" cy="28706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119B39-FE10-4634-A67C-5402A7841A09}"/>
                </a:ext>
              </a:extLst>
            </p:cNvPr>
            <p:cNvSpPr/>
            <p:nvPr/>
          </p:nvSpPr>
          <p:spPr>
            <a:xfrm>
              <a:off x="4423764" y="3012457"/>
              <a:ext cx="4032881" cy="2517376"/>
            </a:xfrm>
            <a:prstGeom prst="rect">
              <a:avLst/>
            </a:prstGeom>
            <a:noFill/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95898F-AE9E-4DAB-A837-93B68F59B43B}"/>
              </a:ext>
            </a:extLst>
          </p:cNvPr>
          <p:cNvGrpSpPr/>
          <p:nvPr/>
        </p:nvGrpSpPr>
        <p:grpSpPr>
          <a:xfrm>
            <a:off x="8365755" y="1273049"/>
            <a:ext cx="4531560" cy="1818462"/>
            <a:chOff x="8027199" y="1066312"/>
            <a:chExt cx="4531560" cy="181846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93A3F53-395C-4E83-BD2A-5FB74B48D385}"/>
                </a:ext>
              </a:extLst>
            </p:cNvPr>
            <p:cNvGrpSpPr/>
            <p:nvPr/>
          </p:nvGrpSpPr>
          <p:grpSpPr>
            <a:xfrm>
              <a:off x="8055729" y="1066312"/>
              <a:ext cx="4503030" cy="1818462"/>
              <a:chOff x="1180590" y="3918142"/>
              <a:chExt cx="4503030" cy="18184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E9AFEF-C968-4EC8-AF1D-F80D343A67E8}"/>
                  </a:ext>
                </a:extLst>
              </p:cNvPr>
              <p:cNvSpPr txBox="1"/>
              <p:nvPr/>
            </p:nvSpPr>
            <p:spPr>
              <a:xfrm>
                <a:off x="1180590" y="3918142"/>
                <a:ext cx="2806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PER</a:t>
                </a: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</a:t>
                </a:r>
                <a:endPara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BC96A4C-D0DF-43B1-96EA-A5058892F938}"/>
                  </a:ext>
                </a:extLst>
              </p:cNvPr>
              <p:cNvGrpSpPr/>
              <p:nvPr/>
            </p:nvGrpSpPr>
            <p:grpSpPr>
              <a:xfrm>
                <a:off x="1411961" y="4378607"/>
                <a:ext cx="4271659" cy="1357997"/>
                <a:chOff x="1598354" y="4753853"/>
                <a:chExt cx="4271659" cy="1357997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5EA894-D473-4553-9DA0-C575E4D53F97}"/>
                    </a:ext>
                  </a:extLst>
                </p:cNvPr>
                <p:cNvSpPr txBox="1"/>
                <p:nvPr/>
              </p:nvSpPr>
              <p:spPr>
                <a:xfrm>
                  <a:off x="1598354" y="4753853"/>
                  <a:ext cx="42716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시가총액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/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당기순이익</a:t>
                  </a:r>
                  <a:endParaRPr lang="en-US" altLang="ko-KR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D36EB9-EE60-45A8-A86D-4AEF26584321}"/>
                    </a:ext>
                  </a:extLst>
                </p:cNvPr>
                <p:cNvSpPr txBox="1"/>
                <p:nvPr/>
              </p:nvSpPr>
              <p:spPr>
                <a:xfrm>
                  <a:off x="1598354" y="5157743"/>
                  <a:ext cx="312828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PER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이 높을수록 주가의 가치가 </a:t>
                  </a: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고평가</a:t>
                  </a:r>
                  <a:endPara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endPara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0060723-9641-4DAE-8916-109EE80E98BF}"/>
                </a:ext>
              </a:extLst>
            </p:cNvPr>
            <p:cNvSpPr/>
            <p:nvPr/>
          </p:nvSpPr>
          <p:spPr>
            <a:xfrm>
              <a:off x="8027199" y="1087255"/>
              <a:ext cx="3128285" cy="1521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A9D206-000D-478A-953D-1D28659E803D}"/>
              </a:ext>
            </a:extLst>
          </p:cNvPr>
          <p:cNvGrpSpPr/>
          <p:nvPr/>
        </p:nvGrpSpPr>
        <p:grpSpPr>
          <a:xfrm>
            <a:off x="8394285" y="4476899"/>
            <a:ext cx="3992506" cy="1529545"/>
            <a:chOff x="8055729" y="4745107"/>
            <a:chExt cx="3992506" cy="15295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43CCD53-F057-4FC9-B49F-28C063C5B876}"/>
                </a:ext>
              </a:extLst>
            </p:cNvPr>
            <p:cNvGrpSpPr/>
            <p:nvPr/>
          </p:nvGrpSpPr>
          <p:grpSpPr>
            <a:xfrm>
              <a:off x="8055729" y="4745107"/>
              <a:ext cx="3992506" cy="1529545"/>
              <a:chOff x="1180590" y="3918142"/>
              <a:chExt cx="4503030" cy="149688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679E09-F103-4109-A08D-F9EC7E424AEA}"/>
                  </a:ext>
                </a:extLst>
              </p:cNvPr>
              <p:cNvSpPr txBox="1"/>
              <p:nvPr/>
            </p:nvSpPr>
            <p:spPr>
              <a:xfrm>
                <a:off x="1180590" y="3918142"/>
                <a:ext cx="2806455" cy="48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배당수익률 </a:t>
                </a:r>
                <a:endPara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F6A40F2-E0D4-499C-B413-7E76628ED847}"/>
                  </a:ext>
                </a:extLst>
              </p:cNvPr>
              <p:cNvGrpSpPr/>
              <p:nvPr/>
            </p:nvGrpSpPr>
            <p:grpSpPr>
              <a:xfrm>
                <a:off x="1411961" y="4378607"/>
                <a:ext cx="4271659" cy="1036420"/>
                <a:chOff x="1598354" y="4753853"/>
                <a:chExt cx="4271659" cy="103642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6FFD8E-921F-442C-8179-2AAC8F2E902D}"/>
                    </a:ext>
                  </a:extLst>
                </p:cNvPr>
                <p:cNvSpPr txBox="1"/>
                <p:nvPr/>
              </p:nvSpPr>
              <p:spPr>
                <a:xfrm>
                  <a:off x="1598354" y="4753853"/>
                  <a:ext cx="4271659" cy="361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배당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(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주식배당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,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현금배당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)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A872074-EB66-4A15-A0CE-0681118F3373}"/>
                    </a:ext>
                  </a:extLst>
                </p:cNvPr>
                <p:cNvSpPr txBox="1"/>
                <p:nvPr/>
              </p:nvSpPr>
              <p:spPr>
                <a:xfrm>
                  <a:off x="1598354" y="5157743"/>
                  <a:ext cx="3748976" cy="632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배당수익률이 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2%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주식 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5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만원에 </a:t>
                  </a: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구매시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1000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원 배당 소득</a:t>
                  </a:r>
                  <a:endParaRPr lang="en-US" altLang="ko-KR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ECBB90-D6CD-4124-A0DC-3E860680A254}"/>
                </a:ext>
              </a:extLst>
            </p:cNvPr>
            <p:cNvSpPr/>
            <p:nvPr/>
          </p:nvSpPr>
          <p:spPr>
            <a:xfrm>
              <a:off x="8055729" y="4802160"/>
              <a:ext cx="3529081" cy="147249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C2BA9A-C6DC-4BEC-9185-FE7BF41EFCD3}"/>
              </a:ext>
            </a:extLst>
          </p:cNvPr>
          <p:cNvGrpSpPr/>
          <p:nvPr/>
        </p:nvGrpSpPr>
        <p:grpSpPr>
          <a:xfrm>
            <a:off x="495643" y="2752924"/>
            <a:ext cx="4509746" cy="1826633"/>
            <a:chOff x="495643" y="2752924"/>
            <a:chExt cx="4509746" cy="182663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03088C-D338-4783-9ABA-0F59467CC92B}"/>
                </a:ext>
              </a:extLst>
            </p:cNvPr>
            <p:cNvGrpSpPr/>
            <p:nvPr/>
          </p:nvGrpSpPr>
          <p:grpSpPr>
            <a:xfrm>
              <a:off x="502359" y="2752924"/>
              <a:ext cx="4503030" cy="1826633"/>
              <a:chOff x="1180590" y="3918142"/>
              <a:chExt cx="4503030" cy="182663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9C81CE-5C57-40AE-81BA-80108CDACA7F}"/>
                  </a:ext>
                </a:extLst>
              </p:cNvPr>
              <p:cNvSpPr txBox="1"/>
              <p:nvPr/>
            </p:nvSpPr>
            <p:spPr>
              <a:xfrm>
                <a:off x="1180590" y="3918142"/>
                <a:ext cx="2806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PBR</a:t>
                </a:r>
                <a:r>
                  <a:rPr lang="ko-KR" altLang="en-US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</a:t>
                </a:r>
                <a:endPara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4891B47-C57C-4AAD-A467-A52CEF9A66F4}"/>
                  </a:ext>
                </a:extLst>
              </p:cNvPr>
              <p:cNvGrpSpPr/>
              <p:nvPr/>
            </p:nvGrpSpPr>
            <p:grpSpPr>
              <a:xfrm>
                <a:off x="1393165" y="4378607"/>
                <a:ext cx="4290455" cy="1366168"/>
                <a:chOff x="1579558" y="4753853"/>
                <a:chExt cx="4290455" cy="136616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DB304D-4E09-4C7B-93A8-4FB6E8EB8559}"/>
                    </a:ext>
                  </a:extLst>
                </p:cNvPr>
                <p:cNvSpPr txBox="1"/>
                <p:nvPr/>
              </p:nvSpPr>
              <p:spPr>
                <a:xfrm>
                  <a:off x="1598354" y="4753853"/>
                  <a:ext cx="42716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시가총액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/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자기자본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(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순자산</a:t>
                  </a: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EF720C3-E43B-4019-8227-E4FBD08AAC57}"/>
                    </a:ext>
                  </a:extLst>
                </p:cNvPr>
                <p:cNvSpPr txBox="1"/>
                <p:nvPr/>
              </p:nvSpPr>
              <p:spPr>
                <a:xfrm>
                  <a:off x="1579558" y="5165914"/>
                  <a:ext cx="312828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PBR</a:t>
                  </a:r>
                  <a:r>
                    <a: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이 높을수록 주가의 가치가 </a:t>
                  </a:r>
                  <a:r>
                    <a:rPr lang="ko-KR" altLang="en-US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고평가</a:t>
                  </a:r>
                  <a:endPara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endPara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21DD638-9A7B-4985-AD9C-1CA43722C074}"/>
                </a:ext>
              </a:extLst>
            </p:cNvPr>
            <p:cNvSpPr/>
            <p:nvPr/>
          </p:nvSpPr>
          <p:spPr>
            <a:xfrm>
              <a:off x="495643" y="2768347"/>
              <a:ext cx="3194364" cy="152468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2198D6-B2BB-4120-8D19-5676B825767B}"/>
              </a:ext>
            </a:extLst>
          </p:cNvPr>
          <p:cNvCxnSpPr>
            <a:cxnSpLocks/>
          </p:cNvCxnSpPr>
          <p:nvPr/>
        </p:nvCxnSpPr>
        <p:spPr>
          <a:xfrm flipH="1">
            <a:off x="3690007" y="3213389"/>
            <a:ext cx="591282" cy="19049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AC06224-BE1F-4029-875A-2535461298A0}"/>
              </a:ext>
            </a:extLst>
          </p:cNvPr>
          <p:cNvCxnSpPr>
            <a:cxnSpLocks/>
          </p:cNvCxnSpPr>
          <p:nvPr/>
        </p:nvCxnSpPr>
        <p:spPr>
          <a:xfrm flipH="1">
            <a:off x="4844253" y="1733514"/>
            <a:ext cx="3521502" cy="85161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A91A62-7AA2-42CB-BBC9-9662A862ECE4}"/>
              </a:ext>
            </a:extLst>
          </p:cNvPr>
          <p:cNvCxnSpPr>
            <a:cxnSpLocks/>
          </p:cNvCxnSpPr>
          <p:nvPr/>
        </p:nvCxnSpPr>
        <p:spPr>
          <a:xfrm>
            <a:off x="5342779" y="3899178"/>
            <a:ext cx="3051506" cy="18506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71BFA32-6636-4C69-B282-977274FC8E52}"/>
              </a:ext>
            </a:extLst>
          </p:cNvPr>
          <p:cNvSpPr txBox="1"/>
          <p:nvPr/>
        </p:nvSpPr>
        <p:spPr>
          <a:xfrm>
            <a:off x="709045" y="993263"/>
            <a:ext cx="504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PER, PBR,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배당수익률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9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Table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of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contents</a:t>
            </a:r>
            <a:endParaRPr 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Freeform 57">
            <a:extLst>
              <a:ext uri="{FF2B5EF4-FFF2-40B4-BE49-F238E27FC236}">
                <a16:creationId xmlns:a16="http://schemas.microsoft.com/office/drawing/2014/main" id="{8E41BF66-BA66-4EED-836C-D5ED1DA10FB9}"/>
              </a:ext>
            </a:extLst>
          </p:cNvPr>
          <p:cNvSpPr/>
          <p:nvPr/>
        </p:nvSpPr>
        <p:spPr>
          <a:xfrm>
            <a:off x="700390" y="4741125"/>
            <a:ext cx="11573197" cy="1194260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  <a:gd name="connsiteX0" fmla="*/ 0 w 7028224"/>
              <a:gd name="connsiteY0" fmla="*/ 51660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516606 h 859867"/>
              <a:gd name="connsiteX0" fmla="*/ 0 w 7028224"/>
              <a:gd name="connsiteY0" fmla="*/ 66332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663326 h 859867"/>
              <a:gd name="connsiteX0" fmla="*/ 0 w 7028224"/>
              <a:gd name="connsiteY0" fmla="*/ 663326 h 832357"/>
              <a:gd name="connsiteX1" fmla="*/ 1532998 w 7028224"/>
              <a:gd name="connsiteY1" fmla="*/ 832357 h 832357"/>
              <a:gd name="connsiteX2" fmla="*/ 7028224 w 7028224"/>
              <a:gd name="connsiteY2" fmla="*/ 150534 h 832357"/>
              <a:gd name="connsiteX3" fmla="*/ 4835116 w 7028224"/>
              <a:gd name="connsiteY3" fmla="*/ 0 h 832357"/>
              <a:gd name="connsiteX4" fmla="*/ 0 w 7028224"/>
              <a:gd name="connsiteY4" fmla="*/ 663326 h 832357"/>
              <a:gd name="connsiteX0" fmla="*/ 0 w 7028224"/>
              <a:gd name="connsiteY0" fmla="*/ 947595 h 1116626"/>
              <a:gd name="connsiteX1" fmla="*/ 1532998 w 7028224"/>
              <a:gd name="connsiteY1" fmla="*/ 1116626 h 1116626"/>
              <a:gd name="connsiteX2" fmla="*/ 7028224 w 7028224"/>
              <a:gd name="connsiteY2" fmla="*/ 434803 h 1116626"/>
              <a:gd name="connsiteX3" fmla="*/ 5283996 w 7028224"/>
              <a:gd name="connsiteY3" fmla="*/ 0 h 1116626"/>
              <a:gd name="connsiteX4" fmla="*/ 0 w 7028224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25795"/>
              <a:gd name="connsiteX1" fmla="*/ 1200950 w 6714623"/>
              <a:gd name="connsiteY1" fmla="*/ 1125795 h 1125795"/>
              <a:gd name="connsiteX2" fmla="*/ 6714623 w 6714623"/>
              <a:gd name="connsiteY2" fmla="*/ 104683 h 1125795"/>
              <a:gd name="connsiteX3" fmla="*/ 5283996 w 6714623"/>
              <a:gd name="connsiteY3" fmla="*/ 0 h 1125795"/>
              <a:gd name="connsiteX4" fmla="*/ 0 w 6714623"/>
              <a:gd name="connsiteY4" fmla="*/ 947595 h 1125795"/>
              <a:gd name="connsiteX0" fmla="*/ 0 w 6769964"/>
              <a:gd name="connsiteY0" fmla="*/ 947595 h 1125795"/>
              <a:gd name="connsiteX1" fmla="*/ 1200950 w 6769964"/>
              <a:gd name="connsiteY1" fmla="*/ 1125795 h 1125795"/>
              <a:gd name="connsiteX2" fmla="*/ 6769964 w 6769964"/>
              <a:gd name="connsiteY2" fmla="*/ 159703 h 1125795"/>
              <a:gd name="connsiteX3" fmla="*/ 5283996 w 6769964"/>
              <a:gd name="connsiteY3" fmla="*/ 0 h 1125795"/>
              <a:gd name="connsiteX4" fmla="*/ 0 w 6769964"/>
              <a:gd name="connsiteY4" fmla="*/ 947595 h 112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9964" h="1125795">
                <a:moveTo>
                  <a:pt x="0" y="947595"/>
                </a:moveTo>
                <a:lnTo>
                  <a:pt x="1200950" y="1125795"/>
                </a:lnTo>
                <a:lnTo>
                  <a:pt x="6769964" y="159703"/>
                </a:lnTo>
                <a:lnTo>
                  <a:pt x="5283996" y="0"/>
                </a:lnTo>
                <a:lnTo>
                  <a:pt x="0" y="947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0BE69-FFD3-4228-8F7A-EB4CBB57A74C}"/>
              </a:ext>
            </a:extLst>
          </p:cNvPr>
          <p:cNvSpPr/>
          <p:nvPr/>
        </p:nvSpPr>
        <p:spPr>
          <a:xfrm>
            <a:off x="1946019" y="5242354"/>
            <a:ext cx="2509007" cy="54543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58ECF-0BB9-447B-B664-0ED0052A5829}"/>
              </a:ext>
            </a:extLst>
          </p:cNvPr>
          <p:cNvSpPr/>
          <p:nvPr/>
        </p:nvSpPr>
        <p:spPr>
          <a:xfrm>
            <a:off x="4400645" y="4696918"/>
            <a:ext cx="2509007" cy="545436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DE535-0955-4EBD-AEA3-960DC5848151}"/>
              </a:ext>
            </a:extLst>
          </p:cNvPr>
          <p:cNvSpPr/>
          <p:nvPr/>
        </p:nvSpPr>
        <p:spPr>
          <a:xfrm>
            <a:off x="6855271" y="4151482"/>
            <a:ext cx="2509007" cy="545436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8D82B-4E76-40FA-94A4-23B4C2D36E84}"/>
              </a:ext>
            </a:extLst>
          </p:cNvPr>
          <p:cNvSpPr/>
          <p:nvPr/>
        </p:nvSpPr>
        <p:spPr>
          <a:xfrm>
            <a:off x="9309898" y="3606046"/>
            <a:ext cx="2509007" cy="545436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자유형: 도형 61">
            <a:extLst>
              <a:ext uri="{FF2B5EF4-FFF2-40B4-BE49-F238E27FC236}">
                <a16:creationId xmlns:a16="http://schemas.microsoft.com/office/drawing/2014/main" id="{D4246B5E-02CD-44BA-B40A-35BD93958CDC}"/>
              </a:ext>
            </a:extLst>
          </p:cNvPr>
          <p:cNvSpPr/>
          <p:nvPr/>
        </p:nvSpPr>
        <p:spPr>
          <a:xfrm rot="11266131">
            <a:off x="7626048" y="1876609"/>
            <a:ext cx="1046709" cy="2137124"/>
          </a:xfrm>
          <a:custGeom>
            <a:avLst/>
            <a:gdLst>
              <a:gd name="connsiteX0" fmla="*/ 2440006 w 3669051"/>
              <a:gd name="connsiteY0" fmla="*/ 3234462 h 7491301"/>
              <a:gd name="connsiteX1" fmla="*/ 2357940 w 3669051"/>
              <a:gd name="connsiteY1" fmla="*/ 3208044 h 7491301"/>
              <a:gd name="connsiteX2" fmla="*/ 2242879 w 3669051"/>
              <a:gd name="connsiteY2" fmla="*/ 3195229 h 7491301"/>
              <a:gd name="connsiteX3" fmla="*/ 1996032 w 3669051"/>
              <a:gd name="connsiteY3" fmla="*/ 3192649 h 7491301"/>
              <a:gd name="connsiteX4" fmla="*/ 1857994 w 3669051"/>
              <a:gd name="connsiteY4" fmla="*/ 3219020 h 7491301"/>
              <a:gd name="connsiteX5" fmla="*/ 1857996 w 3669051"/>
              <a:gd name="connsiteY5" fmla="*/ 456605 h 7491301"/>
              <a:gd name="connsiteX6" fmla="*/ 1859951 w 3669051"/>
              <a:gd name="connsiteY6" fmla="*/ 437212 h 7491301"/>
              <a:gd name="connsiteX7" fmla="*/ 1859951 w 3669051"/>
              <a:gd name="connsiteY7" fmla="*/ 285783 h 7491301"/>
              <a:gd name="connsiteX8" fmla="*/ 2145734 w 3669051"/>
              <a:gd name="connsiteY8" fmla="*/ 0 h 7491301"/>
              <a:gd name="connsiteX9" fmla="*/ 2431517 w 3669051"/>
              <a:gd name="connsiteY9" fmla="*/ 285783 h 7491301"/>
              <a:gd name="connsiteX10" fmla="*/ 2431517 w 3669051"/>
              <a:gd name="connsiteY10" fmla="*/ 389658 h 7491301"/>
              <a:gd name="connsiteX11" fmla="*/ 2434094 w 3669051"/>
              <a:gd name="connsiteY11" fmla="*/ 397959 h 7491301"/>
              <a:gd name="connsiteX12" fmla="*/ 2440006 w 3669051"/>
              <a:gd name="connsiteY12" fmla="*/ 456607 h 7491301"/>
              <a:gd name="connsiteX13" fmla="*/ 3663885 w 3669051"/>
              <a:gd name="connsiteY13" fmla="*/ 4971430 h 7491301"/>
              <a:gd name="connsiteX14" fmla="*/ 3087037 w 3669051"/>
              <a:gd name="connsiteY14" fmla="*/ 4645749 h 7491301"/>
              <a:gd name="connsiteX15" fmla="*/ 3087039 w 3669051"/>
              <a:gd name="connsiteY15" fmla="*/ 3741112 h 7491301"/>
              <a:gd name="connsiteX16" fmla="*/ 3378045 w 3669051"/>
              <a:gd name="connsiteY16" fmla="*/ 3450104 h 7491301"/>
              <a:gd name="connsiteX17" fmla="*/ 3378043 w 3669051"/>
              <a:gd name="connsiteY17" fmla="*/ 3450108 h 7491301"/>
              <a:gd name="connsiteX18" fmla="*/ 3669049 w 3669051"/>
              <a:gd name="connsiteY18" fmla="*/ 3741114 h 7491301"/>
              <a:gd name="connsiteX19" fmla="*/ 3669051 w 3669051"/>
              <a:gd name="connsiteY19" fmla="*/ 4937261 h 7491301"/>
              <a:gd name="connsiteX20" fmla="*/ 1342726 w 3669051"/>
              <a:gd name="connsiteY20" fmla="*/ 5124927 h 7491301"/>
              <a:gd name="connsiteX21" fmla="*/ 707169 w 3669051"/>
              <a:gd name="connsiteY21" fmla="*/ 5064813 h 7491301"/>
              <a:gd name="connsiteX22" fmla="*/ 444860 w 3669051"/>
              <a:gd name="connsiteY22" fmla="*/ 4747698 h 7491301"/>
              <a:gd name="connsiteX23" fmla="*/ 761974 w 3669051"/>
              <a:gd name="connsiteY23" fmla="*/ 4485386 h 7491301"/>
              <a:gd name="connsiteX24" fmla="*/ 1338334 w 3669051"/>
              <a:gd name="connsiteY24" fmla="*/ 4539903 h 7491301"/>
              <a:gd name="connsiteX25" fmla="*/ 2481818 w 3669051"/>
              <a:gd name="connsiteY25" fmla="*/ 6067117 h 7491301"/>
              <a:gd name="connsiteX26" fmla="*/ 1819099 w 3669051"/>
              <a:gd name="connsiteY26" fmla="*/ 5965334 h 7491301"/>
              <a:gd name="connsiteX27" fmla="*/ 1776969 w 3669051"/>
              <a:gd name="connsiteY27" fmla="*/ 5958180 h 7491301"/>
              <a:gd name="connsiteX28" fmla="*/ 1766444 w 3669051"/>
              <a:gd name="connsiteY28" fmla="*/ 5954129 h 7491301"/>
              <a:gd name="connsiteX29" fmla="*/ 1764895 w 3669051"/>
              <a:gd name="connsiteY29" fmla="*/ 5953533 h 7491301"/>
              <a:gd name="connsiteX30" fmla="*/ 1669123 w 3669051"/>
              <a:gd name="connsiteY30" fmla="*/ 5916672 h 7491301"/>
              <a:gd name="connsiteX31" fmla="*/ 1534796 w 3669051"/>
              <a:gd name="connsiteY31" fmla="*/ 5681375 h 7491301"/>
              <a:gd name="connsiteX32" fmla="*/ 1535024 w 3669051"/>
              <a:gd name="connsiteY32" fmla="*/ 5677992 h 7491301"/>
              <a:gd name="connsiteX33" fmla="*/ 1529638 w 3669051"/>
              <a:gd name="connsiteY33" fmla="*/ 5659973 h 7491301"/>
              <a:gd name="connsiteX34" fmla="*/ 1522264 w 3669051"/>
              <a:gd name="connsiteY34" fmla="*/ 5578283 h 7491301"/>
              <a:gd name="connsiteX35" fmla="*/ 1539496 w 3669051"/>
              <a:gd name="connsiteY35" fmla="*/ 3929119 h 7491301"/>
              <a:gd name="connsiteX36" fmla="*/ 468177 w 3669051"/>
              <a:gd name="connsiteY36" fmla="*/ 3851970 h 7491301"/>
              <a:gd name="connsiteX37" fmla="*/ 356839 w 3669051"/>
              <a:gd name="connsiteY37" fmla="*/ 3821025 h 7491301"/>
              <a:gd name="connsiteX38" fmla="*/ 347240 w 3669051"/>
              <a:gd name="connsiteY38" fmla="*/ 3813496 h 7491301"/>
              <a:gd name="connsiteX39" fmla="*/ 340338 w 3669051"/>
              <a:gd name="connsiteY39" fmla="*/ 3812854 h 7491301"/>
              <a:gd name="connsiteX40" fmla="*/ 135089 w 3669051"/>
              <a:gd name="connsiteY40" fmla="*/ 3565146 h 7491301"/>
              <a:gd name="connsiteX41" fmla="*/ 0 w 3669051"/>
              <a:gd name="connsiteY41" fmla="*/ 1998454 h 7491301"/>
              <a:gd name="connsiteX42" fmla="*/ 244505 w 3669051"/>
              <a:gd name="connsiteY42" fmla="*/ 1798397 h 7491301"/>
              <a:gd name="connsiteX43" fmla="*/ 545943 w 3669051"/>
              <a:gd name="connsiteY43" fmla="*/ 1997374 h 7491301"/>
              <a:gd name="connsiteX44" fmla="*/ 556336 w 3669051"/>
              <a:gd name="connsiteY44" fmla="*/ 2048419 h 7491301"/>
              <a:gd name="connsiteX45" fmla="*/ 558157 w 3669051"/>
              <a:gd name="connsiteY45" fmla="*/ 2048419 h 7491301"/>
              <a:gd name="connsiteX46" fmla="*/ 690393 w 3669051"/>
              <a:gd name="connsiteY46" fmla="*/ 3284455 h 7491301"/>
              <a:gd name="connsiteX47" fmla="*/ 1939025 w 3669051"/>
              <a:gd name="connsiteY47" fmla="*/ 3374370 h 7491301"/>
              <a:gd name="connsiteX48" fmla="*/ 1950279 w 3669051"/>
              <a:gd name="connsiteY48" fmla="*/ 3372220 h 7491301"/>
              <a:gd name="connsiteX49" fmla="*/ 2125166 w 3669051"/>
              <a:gd name="connsiteY49" fmla="*/ 3374048 h 7491301"/>
              <a:gd name="connsiteX50" fmla="*/ 2525854 w 3669051"/>
              <a:gd name="connsiteY50" fmla="*/ 3783197 h 7491301"/>
              <a:gd name="connsiteX51" fmla="*/ 2510000 w 3669051"/>
              <a:gd name="connsiteY51" fmla="*/ 5300375 h 7491301"/>
              <a:gd name="connsiteX52" fmla="*/ 2983291 w 3669051"/>
              <a:gd name="connsiteY52" fmla="*/ 4887309 h 7491301"/>
              <a:gd name="connsiteX53" fmla="*/ 3518010 w 3669051"/>
              <a:gd name="connsiteY53" fmla="*/ 5189204 h 7491301"/>
              <a:gd name="connsiteX54" fmla="*/ 3491316 w 3669051"/>
              <a:gd name="connsiteY54" fmla="*/ 5205399 h 7491301"/>
              <a:gd name="connsiteX55" fmla="*/ 3473613 w 3669051"/>
              <a:gd name="connsiteY55" fmla="*/ 5208974 h 7491301"/>
              <a:gd name="connsiteX56" fmla="*/ 3420565 w 3669051"/>
              <a:gd name="connsiteY56" fmla="*/ 5278174 h 7491301"/>
              <a:gd name="connsiteX57" fmla="*/ 2582196 w 3669051"/>
              <a:gd name="connsiteY57" fmla="*/ 6009864 h 7491301"/>
              <a:gd name="connsiteX58" fmla="*/ 2481818 w 3669051"/>
              <a:gd name="connsiteY58" fmla="*/ 6067117 h 7491301"/>
              <a:gd name="connsiteX59" fmla="*/ 1851416 w 3669051"/>
              <a:gd name="connsiteY59" fmla="*/ 7491253 h 7491301"/>
              <a:gd name="connsiteX60" fmla="*/ 1186542 w 3669051"/>
              <a:gd name="connsiteY60" fmla="*/ 6934581 h 7491301"/>
              <a:gd name="connsiteX61" fmla="*/ 1730800 w 3669051"/>
              <a:gd name="connsiteY61" fmla="*/ 6131285 h 7491301"/>
              <a:gd name="connsiteX62" fmla="*/ 2534095 w 3669051"/>
              <a:gd name="connsiteY62" fmla="*/ 6675543 h 7491301"/>
              <a:gd name="connsiteX63" fmla="*/ 1989837 w 3669051"/>
              <a:gd name="connsiteY63" fmla="*/ 7478839 h 7491301"/>
              <a:gd name="connsiteX64" fmla="*/ 1851416 w 3669051"/>
              <a:gd name="connsiteY64" fmla="*/ 7491253 h 749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69051" h="7491301">
                <a:moveTo>
                  <a:pt x="2440006" y="3234462"/>
                </a:moveTo>
                <a:lnTo>
                  <a:pt x="2357940" y="3208044"/>
                </a:lnTo>
                <a:cubicBezTo>
                  <a:pt x="2320813" y="3200041"/>
                  <a:pt x="2282333" y="3195641"/>
                  <a:pt x="2242879" y="3195229"/>
                </a:cubicBezTo>
                <a:lnTo>
                  <a:pt x="1996032" y="3192649"/>
                </a:lnTo>
                <a:lnTo>
                  <a:pt x="1857994" y="3219020"/>
                </a:lnTo>
                <a:cubicBezTo>
                  <a:pt x="1857994" y="2298216"/>
                  <a:pt x="1857996" y="1377410"/>
                  <a:pt x="1857996" y="456605"/>
                </a:cubicBezTo>
                <a:lnTo>
                  <a:pt x="1859951" y="437212"/>
                </a:lnTo>
                <a:lnTo>
                  <a:pt x="1859951" y="285783"/>
                </a:lnTo>
                <a:cubicBezTo>
                  <a:pt x="1859951" y="127949"/>
                  <a:pt x="1987900" y="0"/>
                  <a:pt x="2145734" y="0"/>
                </a:cubicBezTo>
                <a:cubicBezTo>
                  <a:pt x="2303568" y="0"/>
                  <a:pt x="2431517" y="127949"/>
                  <a:pt x="2431517" y="285783"/>
                </a:cubicBezTo>
                <a:lnTo>
                  <a:pt x="2431517" y="389658"/>
                </a:lnTo>
                <a:lnTo>
                  <a:pt x="2434094" y="397959"/>
                </a:lnTo>
                <a:cubicBezTo>
                  <a:pt x="2437970" y="416903"/>
                  <a:pt x="2440006" y="436517"/>
                  <a:pt x="2440006" y="456607"/>
                </a:cubicBezTo>
                <a:close/>
                <a:moveTo>
                  <a:pt x="3663885" y="4971430"/>
                </a:moveTo>
                <a:lnTo>
                  <a:pt x="3087037" y="4645749"/>
                </a:lnTo>
                <a:cubicBezTo>
                  <a:pt x="3087037" y="4344204"/>
                  <a:pt x="3087039" y="4042657"/>
                  <a:pt x="3087039" y="3741112"/>
                </a:cubicBezTo>
                <a:cubicBezTo>
                  <a:pt x="3087039" y="3580393"/>
                  <a:pt x="3217327" y="3450106"/>
                  <a:pt x="3378045" y="3450104"/>
                </a:cubicBezTo>
                <a:cubicBezTo>
                  <a:pt x="3378045" y="3450106"/>
                  <a:pt x="3378043" y="3450106"/>
                  <a:pt x="3378043" y="3450108"/>
                </a:cubicBezTo>
                <a:cubicBezTo>
                  <a:pt x="3538761" y="3450108"/>
                  <a:pt x="3669051" y="3580396"/>
                  <a:pt x="3669049" y="3741114"/>
                </a:cubicBezTo>
                <a:cubicBezTo>
                  <a:pt x="3669049" y="4139829"/>
                  <a:pt x="3669051" y="4538546"/>
                  <a:pt x="3669051" y="4937261"/>
                </a:cubicBezTo>
                <a:close/>
                <a:moveTo>
                  <a:pt x="1342726" y="5124927"/>
                </a:moveTo>
                <a:lnTo>
                  <a:pt x="707169" y="5064813"/>
                </a:lnTo>
                <a:cubicBezTo>
                  <a:pt x="547166" y="5049680"/>
                  <a:pt x="429726" y="4907702"/>
                  <a:pt x="444860" y="4747698"/>
                </a:cubicBezTo>
                <a:cubicBezTo>
                  <a:pt x="459994" y="4587693"/>
                  <a:pt x="601972" y="4470253"/>
                  <a:pt x="761974" y="4485386"/>
                </a:cubicBezTo>
                <a:lnTo>
                  <a:pt x="1338334" y="4539903"/>
                </a:lnTo>
                <a:close/>
                <a:moveTo>
                  <a:pt x="2481818" y="6067117"/>
                </a:moveTo>
                <a:cubicBezTo>
                  <a:pt x="2354636" y="6059694"/>
                  <a:pt x="1936574" y="5983490"/>
                  <a:pt x="1819099" y="5965334"/>
                </a:cubicBezTo>
                <a:lnTo>
                  <a:pt x="1776969" y="5958180"/>
                </a:lnTo>
                <a:lnTo>
                  <a:pt x="1766444" y="5954129"/>
                </a:lnTo>
                <a:lnTo>
                  <a:pt x="1764895" y="5953533"/>
                </a:lnTo>
                <a:lnTo>
                  <a:pt x="1669123" y="5916672"/>
                </a:lnTo>
                <a:cubicBezTo>
                  <a:pt x="1589476" y="5865807"/>
                  <a:pt x="1538048" y="5778001"/>
                  <a:pt x="1534796" y="5681375"/>
                </a:cubicBezTo>
                <a:lnTo>
                  <a:pt x="1535024" y="5677992"/>
                </a:lnTo>
                <a:lnTo>
                  <a:pt x="1529638" y="5659973"/>
                </a:lnTo>
                <a:cubicBezTo>
                  <a:pt x="1524519" y="5633558"/>
                  <a:pt x="1521972" y="5606237"/>
                  <a:pt x="1522264" y="5578283"/>
                </a:cubicBezTo>
                <a:lnTo>
                  <a:pt x="1539496" y="3929119"/>
                </a:lnTo>
                <a:lnTo>
                  <a:pt x="468177" y="3851970"/>
                </a:lnTo>
                <a:cubicBezTo>
                  <a:pt x="428100" y="3849085"/>
                  <a:pt x="390506" y="3838212"/>
                  <a:pt x="356839" y="3821025"/>
                </a:cubicBezTo>
                <a:lnTo>
                  <a:pt x="347240" y="3813496"/>
                </a:lnTo>
                <a:lnTo>
                  <a:pt x="340338" y="3812854"/>
                </a:lnTo>
                <a:cubicBezTo>
                  <a:pt x="231784" y="3780038"/>
                  <a:pt x="147910" y="3685001"/>
                  <a:pt x="135089" y="3565146"/>
                </a:cubicBezTo>
                <a:lnTo>
                  <a:pt x="0" y="1998454"/>
                </a:lnTo>
                <a:cubicBezTo>
                  <a:pt x="32885" y="1892050"/>
                  <a:pt x="126726" y="1810262"/>
                  <a:pt x="244505" y="1798397"/>
                </a:cubicBezTo>
                <a:cubicBezTo>
                  <a:pt x="381914" y="1784555"/>
                  <a:pt x="506377" y="1870474"/>
                  <a:pt x="545943" y="1997374"/>
                </a:cubicBezTo>
                <a:lnTo>
                  <a:pt x="556336" y="2048419"/>
                </a:lnTo>
                <a:lnTo>
                  <a:pt x="558157" y="2048419"/>
                </a:lnTo>
                <a:lnTo>
                  <a:pt x="690393" y="3284455"/>
                </a:lnTo>
                <a:lnTo>
                  <a:pt x="1939025" y="3374370"/>
                </a:lnTo>
                <a:lnTo>
                  <a:pt x="1950279" y="3372220"/>
                </a:lnTo>
                <a:lnTo>
                  <a:pt x="2125166" y="3374048"/>
                </a:lnTo>
                <a:cubicBezTo>
                  <a:pt x="2348796" y="3376384"/>
                  <a:pt x="2528190" y="3559567"/>
                  <a:pt x="2525854" y="3783197"/>
                </a:cubicBezTo>
                <a:lnTo>
                  <a:pt x="2510000" y="5300375"/>
                </a:lnTo>
                <a:lnTo>
                  <a:pt x="2983291" y="4887309"/>
                </a:lnTo>
                <a:lnTo>
                  <a:pt x="3518010" y="5189204"/>
                </a:lnTo>
                <a:lnTo>
                  <a:pt x="3491316" y="5205399"/>
                </a:lnTo>
                <a:lnTo>
                  <a:pt x="3473613" y="5208974"/>
                </a:lnTo>
                <a:lnTo>
                  <a:pt x="3420565" y="5278174"/>
                </a:lnTo>
                <a:lnTo>
                  <a:pt x="2582196" y="6009864"/>
                </a:lnTo>
                <a:cubicBezTo>
                  <a:pt x="2551925" y="6036284"/>
                  <a:pt x="2517730" y="6055319"/>
                  <a:pt x="2481818" y="6067117"/>
                </a:cubicBezTo>
                <a:close/>
                <a:moveTo>
                  <a:pt x="1851416" y="7491253"/>
                </a:moveTo>
                <a:cubicBezTo>
                  <a:pt x="1532311" y="7487445"/>
                  <a:pt x="1249131" y="7260182"/>
                  <a:pt x="1186542" y="6934581"/>
                </a:cubicBezTo>
                <a:cubicBezTo>
                  <a:pt x="1115011" y="6562464"/>
                  <a:pt x="1358683" y="6202816"/>
                  <a:pt x="1730800" y="6131285"/>
                </a:cubicBezTo>
                <a:cubicBezTo>
                  <a:pt x="2102915" y="6059754"/>
                  <a:pt x="2462562" y="6303426"/>
                  <a:pt x="2534095" y="6675543"/>
                </a:cubicBezTo>
                <a:cubicBezTo>
                  <a:pt x="2605626" y="7047659"/>
                  <a:pt x="2361954" y="7407307"/>
                  <a:pt x="1989837" y="7478839"/>
                </a:cubicBezTo>
                <a:cubicBezTo>
                  <a:pt x="1943323" y="7487781"/>
                  <a:pt x="1897003" y="7491797"/>
                  <a:pt x="1851416" y="74912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A92B1-0650-4983-921E-FEB3BBB1C482}"/>
              </a:ext>
            </a:extLst>
          </p:cNvPr>
          <p:cNvGrpSpPr/>
          <p:nvPr/>
        </p:nvGrpSpPr>
        <p:grpSpPr>
          <a:xfrm>
            <a:off x="546199" y="3770206"/>
            <a:ext cx="2644345" cy="860573"/>
            <a:chOff x="546199" y="3770206"/>
            <a:chExt cx="2644345" cy="8605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27B983-E7BE-488F-ACA3-8DFA2119C39F}"/>
                </a:ext>
              </a:extLst>
            </p:cNvPr>
            <p:cNvGrpSpPr/>
            <p:nvPr/>
          </p:nvGrpSpPr>
          <p:grpSpPr>
            <a:xfrm>
              <a:off x="896557" y="4323002"/>
              <a:ext cx="2293987" cy="307777"/>
              <a:chOff x="1687463" y="2268123"/>
              <a:chExt cx="2293987" cy="307777"/>
            </a:xfrm>
          </p:grpSpPr>
          <p:sp>
            <p:nvSpPr>
              <p:cNvPr id="14" name="Chevron 56">
                <a:extLst>
                  <a:ext uri="{FF2B5EF4-FFF2-40B4-BE49-F238E27FC236}">
                    <a16:creationId xmlns:a16="http://schemas.microsoft.com/office/drawing/2014/main" id="{E2A1362F-5016-48C5-8137-205493876DB5}"/>
                  </a:ext>
                </a:extLst>
              </p:cNvPr>
              <p:cNvSpPr/>
              <p:nvPr/>
            </p:nvSpPr>
            <p:spPr>
              <a:xfrm>
                <a:off x="1687463" y="2280622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501132-0516-440B-8A06-182C2117A74A}"/>
                  </a:ext>
                </a:extLst>
              </p:cNvPr>
              <p:cNvSpPr txBox="1"/>
              <p:nvPr/>
            </p:nvSpPr>
            <p:spPr>
              <a:xfrm>
                <a:off x="1939463" y="2268123"/>
                <a:ext cx="204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주제 및 데이터 선정 배경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0A0035-E6A4-4434-97A1-7A4CB0995A49}"/>
                </a:ext>
              </a:extLst>
            </p:cNvPr>
            <p:cNvGrpSpPr/>
            <p:nvPr/>
          </p:nvGrpSpPr>
          <p:grpSpPr>
            <a:xfrm>
              <a:off x="546199" y="3770206"/>
              <a:ext cx="2354873" cy="507831"/>
              <a:chOff x="546199" y="3770206"/>
              <a:chExt cx="2354873" cy="5078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B2113-87E3-4A4B-A8C9-584B5B5D15AD}"/>
                  </a:ext>
                </a:extLst>
              </p:cNvPr>
              <p:cNvSpPr txBox="1"/>
              <p:nvPr/>
            </p:nvSpPr>
            <p:spPr>
              <a:xfrm>
                <a:off x="546199" y="3770206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27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393964-8902-4A81-BB2B-757BCF8162D4}"/>
                  </a:ext>
                </a:extLst>
              </p:cNvPr>
              <p:cNvSpPr txBox="1"/>
              <p:nvPr/>
            </p:nvSpPr>
            <p:spPr>
              <a:xfrm>
                <a:off x="1133405" y="3812545"/>
                <a:ext cx="17676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선정 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배경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93EED-6210-4EB4-8092-E784302C2C22}"/>
              </a:ext>
            </a:extLst>
          </p:cNvPr>
          <p:cNvGrpSpPr/>
          <p:nvPr/>
        </p:nvGrpSpPr>
        <p:grpSpPr>
          <a:xfrm>
            <a:off x="3000826" y="3352747"/>
            <a:ext cx="2673879" cy="861053"/>
            <a:chOff x="2974617" y="3216007"/>
            <a:chExt cx="2673879" cy="8610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C24046E-52C0-4ED2-9070-685874B858C7}"/>
                </a:ext>
              </a:extLst>
            </p:cNvPr>
            <p:cNvGrpSpPr/>
            <p:nvPr/>
          </p:nvGrpSpPr>
          <p:grpSpPr>
            <a:xfrm>
              <a:off x="3354509" y="3769283"/>
              <a:ext cx="2293987" cy="307777"/>
              <a:chOff x="1687463" y="1470330"/>
              <a:chExt cx="2293987" cy="307777"/>
            </a:xfrm>
          </p:grpSpPr>
          <p:sp>
            <p:nvSpPr>
              <p:cNvPr id="22" name="Chevron 50">
                <a:extLst>
                  <a:ext uri="{FF2B5EF4-FFF2-40B4-BE49-F238E27FC236}">
                    <a16:creationId xmlns:a16="http://schemas.microsoft.com/office/drawing/2014/main" id="{651A0F30-8B3F-435A-A9E8-E0F3A34256BF}"/>
                  </a:ext>
                </a:extLst>
              </p:cNvPr>
              <p:cNvSpPr/>
              <p:nvPr/>
            </p:nvSpPr>
            <p:spPr>
              <a:xfrm>
                <a:off x="1687463" y="1482829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4ED640-D991-48F9-BB0F-16C596670BCA}"/>
                  </a:ext>
                </a:extLst>
              </p:cNvPr>
              <p:cNvSpPr txBox="1"/>
              <p:nvPr/>
            </p:nvSpPr>
            <p:spPr>
              <a:xfrm>
                <a:off x="1939463" y="1470330"/>
                <a:ext cx="204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ARIMA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분석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FE3F41-8E41-474E-A1E2-257A770959E8}"/>
                </a:ext>
              </a:extLst>
            </p:cNvPr>
            <p:cNvGrpSpPr/>
            <p:nvPr/>
          </p:nvGrpSpPr>
          <p:grpSpPr>
            <a:xfrm>
              <a:off x="2974617" y="3216007"/>
              <a:ext cx="2066830" cy="507831"/>
              <a:chOff x="477185" y="3791574"/>
              <a:chExt cx="2066830" cy="50783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DB317F-2D0A-437A-B929-DFFB330948F2}"/>
                  </a:ext>
                </a:extLst>
              </p:cNvPr>
              <p:cNvSpPr txBox="1"/>
              <p:nvPr/>
            </p:nvSpPr>
            <p:spPr>
              <a:xfrm>
                <a:off x="477185" y="3791574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27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A2589-82EF-46F0-8E26-EADE066AFADB}"/>
                  </a:ext>
                </a:extLst>
              </p:cNvPr>
              <p:cNvSpPr txBox="1"/>
              <p:nvPr/>
            </p:nvSpPr>
            <p:spPr>
              <a:xfrm>
                <a:off x="1089317" y="3855851"/>
                <a:ext cx="1454698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시계열 분석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3EBC18-A116-4984-8060-E302D6773E9F}"/>
              </a:ext>
            </a:extLst>
          </p:cNvPr>
          <p:cNvGrpSpPr/>
          <p:nvPr/>
        </p:nvGrpSpPr>
        <p:grpSpPr>
          <a:xfrm>
            <a:off x="5111860" y="2701778"/>
            <a:ext cx="2846791" cy="1100502"/>
            <a:chOff x="5314200" y="2596979"/>
            <a:chExt cx="2846791" cy="110050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05503EE-4963-4E31-9531-91ABC9A00291}"/>
                </a:ext>
              </a:extLst>
            </p:cNvPr>
            <p:cNvGrpSpPr/>
            <p:nvPr/>
          </p:nvGrpSpPr>
          <p:grpSpPr>
            <a:xfrm>
              <a:off x="5505225" y="3071032"/>
              <a:ext cx="2655766" cy="626449"/>
              <a:chOff x="1537540" y="2049922"/>
              <a:chExt cx="2655766" cy="626449"/>
            </a:xfrm>
          </p:grpSpPr>
          <p:sp>
            <p:nvSpPr>
              <p:cNvPr id="30" name="Chevron 56">
                <a:extLst>
                  <a:ext uri="{FF2B5EF4-FFF2-40B4-BE49-F238E27FC236}">
                    <a16:creationId xmlns:a16="http://schemas.microsoft.com/office/drawing/2014/main" id="{56DD8036-23CC-4E12-89F6-DD9D5045592C}"/>
                  </a:ext>
                </a:extLst>
              </p:cNvPr>
              <p:cNvSpPr/>
              <p:nvPr/>
            </p:nvSpPr>
            <p:spPr>
              <a:xfrm>
                <a:off x="1537540" y="2119401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724BAD-E411-44ED-AFCF-FEA8A16DF6DA}"/>
                  </a:ext>
                </a:extLst>
              </p:cNvPr>
              <p:cNvSpPr txBox="1"/>
              <p:nvPr/>
            </p:nvSpPr>
            <p:spPr>
              <a:xfrm>
                <a:off x="1892666" y="2049922"/>
                <a:ext cx="2300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RSI, MACD,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정분류율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모멘텀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8CC823-C761-4D4E-950D-8F669C458614}"/>
                  </a:ext>
                </a:extLst>
              </p:cNvPr>
              <p:cNvSpPr txBox="1"/>
              <p:nvPr/>
            </p:nvSpPr>
            <p:spPr>
              <a:xfrm>
                <a:off x="1909360" y="2368594"/>
                <a:ext cx="20419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Pycaret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Backtesting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BDFCF2-BEE5-4EC1-B521-5EB5E559671B}"/>
                </a:ext>
              </a:extLst>
            </p:cNvPr>
            <p:cNvGrpSpPr/>
            <p:nvPr/>
          </p:nvGrpSpPr>
          <p:grpSpPr>
            <a:xfrm>
              <a:off x="5314200" y="2596979"/>
              <a:ext cx="2057330" cy="507831"/>
              <a:chOff x="561017" y="3661521"/>
              <a:chExt cx="2057330" cy="5078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16EAD-11D3-4FB4-9846-6D866CCF72FF}"/>
                  </a:ext>
                </a:extLst>
              </p:cNvPr>
              <p:cNvSpPr txBox="1"/>
              <p:nvPr/>
            </p:nvSpPr>
            <p:spPr>
              <a:xfrm>
                <a:off x="561017" y="3661521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27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920719-3151-4EB8-A97A-CE5E65A6E56C}"/>
                  </a:ext>
                </a:extLst>
              </p:cNvPr>
              <p:cNvSpPr txBox="1"/>
              <p:nvPr/>
            </p:nvSpPr>
            <p:spPr>
              <a:xfrm>
                <a:off x="1163649" y="3715381"/>
                <a:ext cx="1454698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기술적 분석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DF8C0E-2175-42AE-B74F-E44B824F393C}"/>
              </a:ext>
            </a:extLst>
          </p:cNvPr>
          <p:cNvGrpSpPr/>
          <p:nvPr/>
        </p:nvGrpSpPr>
        <p:grpSpPr>
          <a:xfrm>
            <a:off x="8679914" y="1968618"/>
            <a:ext cx="3216811" cy="1179492"/>
            <a:chOff x="8679914" y="1968618"/>
            <a:chExt cx="3216811" cy="11794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B02E4A-E237-45FC-A2C7-3AAC1FC5D5CB}"/>
                </a:ext>
              </a:extLst>
            </p:cNvPr>
            <p:cNvGrpSpPr/>
            <p:nvPr/>
          </p:nvGrpSpPr>
          <p:grpSpPr>
            <a:xfrm>
              <a:off x="8901130" y="2516732"/>
              <a:ext cx="2362116" cy="631378"/>
              <a:chOff x="1638208" y="1368224"/>
              <a:chExt cx="2362116" cy="631378"/>
            </a:xfrm>
          </p:grpSpPr>
          <p:sp>
            <p:nvSpPr>
              <p:cNvPr id="38" name="Chevron 50">
                <a:extLst>
                  <a:ext uri="{FF2B5EF4-FFF2-40B4-BE49-F238E27FC236}">
                    <a16:creationId xmlns:a16="http://schemas.microsoft.com/office/drawing/2014/main" id="{FC29DFB3-5DC5-4AF3-B007-C7B63995B499}"/>
                  </a:ext>
                </a:extLst>
              </p:cNvPr>
              <p:cNvSpPr/>
              <p:nvPr/>
            </p:nvSpPr>
            <p:spPr>
              <a:xfrm>
                <a:off x="1638208" y="1404753"/>
                <a:ext cx="252000" cy="2520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7752EA-9591-4EB0-88A1-769280A77F11}"/>
                  </a:ext>
                </a:extLst>
              </p:cNvPr>
              <p:cNvSpPr txBox="1"/>
              <p:nvPr/>
            </p:nvSpPr>
            <p:spPr>
              <a:xfrm>
                <a:off x="1939463" y="1368224"/>
                <a:ext cx="204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재무제표 분석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D83BE-01ED-4CB0-B635-B695D0E23A25}"/>
                  </a:ext>
                </a:extLst>
              </p:cNvPr>
              <p:cNvSpPr txBox="1"/>
              <p:nvPr/>
            </p:nvSpPr>
            <p:spPr>
              <a:xfrm>
                <a:off x="1958338" y="1691825"/>
                <a:ext cx="20419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결론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188AAC-D95E-426F-88BF-4624E67C71CD}"/>
                </a:ext>
              </a:extLst>
            </p:cNvPr>
            <p:cNvGrpSpPr/>
            <p:nvPr/>
          </p:nvGrpSpPr>
          <p:grpSpPr>
            <a:xfrm>
              <a:off x="8679914" y="1968618"/>
              <a:ext cx="3216811" cy="507831"/>
              <a:chOff x="700390" y="3661547"/>
              <a:chExt cx="3216811" cy="50783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D20BAC-652B-4409-9741-F3F86BC9F360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4"/>
                    </a:solidFill>
                    <a:cs typeface="Arial" pitchFamily="34" charset="0"/>
                  </a:rPr>
                  <a:t>04</a:t>
                </a:r>
                <a:endParaRPr lang="ko-KR" altLang="en-US" sz="27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A65B4C-BAA2-4ADC-B625-981751A5936D}"/>
                  </a:ext>
                </a:extLst>
              </p:cNvPr>
              <p:cNvSpPr txBox="1"/>
              <p:nvPr/>
            </p:nvSpPr>
            <p:spPr>
              <a:xfrm>
                <a:off x="1312520" y="3725823"/>
                <a:ext cx="2604681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기본적 분석 및 결론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기본적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BFA32-6636-4C69-B282-977274FC8E52}"/>
              </a:ext>
            </a:extLst>
          </p:cNvPr>
          <p:cNvSpPr txBox="1"/>
          <p:nvPr/>
        </p:nvSpPr>
        <p:spPr>
          <a:xfrm>
            <a:off x="709045" y="993263"/>
            <a:ext cx="504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영업 이익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1A39D0-B419-43DF-9ABC-B506FEC5308B}"/>
              </a:ext>
            </a:extLst>
          </p:cNvPr>
          <p:cNvGrpSpPr/>
          <p:nvPr/>
        </p:nvGrpSpPr>
        <p:grpSpPr>
          <a:xfrm>
            <a:off x="3780252" y="3134548"/>
            <a:ext cx="4971521" cy="2730189"/>
            <a:chOff x="3582252" y="2511483"/>
            <a:chExt cx="4971521" cy="27301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DD71D28-E7D3-42AF-815B-17D9E14D01FC}"/>
                </a:ext>
              </a:extLst>
            </p:cNvPr>
            <p:cNvGrpSpPr/>
            <p:nvPr/>
          </p:nvGrpSpPr>
          <p:grpSpPr>
            <a:xfrm>
              <a:off x="3582252" y="2511483"/>
              <a:ext cx="4971521" cy="2730189"/>
              <a:chOff x="4185727" y="2824567"/>
              <a:chExt cx="4971521" cy="2730189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9ADA7A0F-6242-4E55-BF69-19125942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152" y="2824567"/>
                <a:ext cx="4951096" cy="2730189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7C80058-82FE-482F-BEDA-06FB6D608454}"/>
                  </a:ext>
                </a:extLst>
              </p:cNvPr>
              <p:cNvSpPr/>
              <p:nvPr/>
            </p:nvSpPr>
            <p:spPr>
              <a:xfrm>
                <a:off x="4185727" y="2824567"/>
                <a:ext cx="4951096" cy="273018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8BA3A97-FEBA-4512-927A-FE21F4CF895D}"/>
                </a:ext>
              </a:extLst>
            </p:cNvPr>
            <p:cNvSpPr/>
            <p:nvPr/>
          </p:nvSpPr>
          <p:spPr>
            <a:xfrm>
              <a:off x="3602676" y="4320938"/>
              <a:ext cx="1279289" cy="48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4A15EBD-E25F-4E1D-8034-E8F109F57C86}"/>
              </a:ext>
            </a:extLst>
          </p:cNvPr>
          <p:cNvSpPr txBox="1"/>
          <p:nvPr/>
        </p:nvSpPr>
        <p:spPr>
          <a:xfrm>
            <a:off x="1108363" y="1645269"/>
            <a:ext cx="822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매출액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매출원가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3F6360-86F1-48F4-A079-4472D273F37F}"/>
              </a:ext>
            </a:extLst>
          </p:cNvPr>
          <p:cNvSpPr txBox="1"/>
          <p:nvPr/>
        </p:nvSpPr>
        <p:spPr>
          <a:xfrm>
            <a:off x="1108363" y="2155637"/>
            <a:ext cx="822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회사가 가진 비즈니스모델을 통해서 거두어들이는 이윤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025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기본적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BFA32-6636-4C69-B282-977274FC8E52}"/>
              </a:ext>
            </a:extLst>
          </p:cNvPr>
          <p:cNvSpPr txBox="1"/>
          <p:nvPr/>
        </p:nvSpPr>
        <p:spPr>
          <a:xfrm>
            <a:off x="709045" y="993263"/>
            <a:ext cx="603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PER, PBR,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배당수익률과 주가수익률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A15EBD-E25F-4E1D-8034-E8F109F57C86}"/>
              </a:ext>
            </a:extLst>
          </p:cNvPr>
          <p:cNvSpPr txBox="1"/>
          <p:nvPr/>
        </p:nvSpPr>
        <p:spPr>
          <a:xfrm>
            <a:off x="1108363" y="1645269"/>
            <a:ext cx="822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PER, PBR,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배당수익률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3F6360-86F1-48F4-A079-4472D273F37F}"/>
              </a:ext>
            </a:extLst>
          </p:cNvPr>
          <p:cNvSpPr txBox="1"/>
          <p:nvPr/>
        </p:nvSpPr>
        <p:spPr>
          <a:xfrm>
            <a:off x="1108363" y="2155637"/>
            <a:ext cx="822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연간수익률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ADF4B8D9-8443-4590-9983-928D9E6725D1}"/>
              </a:ext>
            </a:extLst>
          </p:cNvPr>
          <p:cNvSpPr txBox="1">
            <a:spLocks/>
          </p:cNvSpPr>
          <p:nvPr/>
        </p:nvSpPr>
        <p:spPr>
          <a:xfrm>
            <a:off x="8063977" y="2662827"/>
            <a:ext cx="2997771" cy="8862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2011 ~ 2021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상관분석 </a:t>
            </a:r>
            <a:endParaRPr lang="en-US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43B17C-9468-4415-8B9E-44531B6AB6F1}"/>
              </a:ext>
            </a:extLst>
          </p:cNvPr>
          <p:cNvGrpSpPr/>
          <p:nvPr/>
        </p:nvGrpSpPr>
        <p:grpSpPr>
          <a:xfrm>
            <a:off x="7112000" y="3387074"/>
            <a:ext cx="4665158" cy="2253435"/>
            <a:chOff x="7607648" y="3788728"/>
            <a:chExt cx="4272567" cy="15047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5968DD-5225-41E2-9D72-592F606A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648" y="3788728"/>
              <a:ext cx="4272567" cy="150476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E80D5F-C322-4B44-8967-EC0B868BB504}"/>
                </a:ext>
              </a:extLst>
            </p:cNvPr>
            <p:cNvSpPr/>
            <p:nvPr/>
          </p:nvSpPr>
          <p:spPr>
            <a:xfrm>
              <a:off x="7607649" y="3795502"/>
              <a:ext cx="4235306" cy="149121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BDF0BC7-E841-470A-8101-0B8208A3B869}"/>
              </a:ext>
            </a:extLst>
          </p:cNvPr>
          <p:cNvSpPr txBox="1">
            <a:spLocks/>
          </p:cNvSpPr>
          <p:nvPr/>
        </p:nvSpPr>
        <p:spPr>
          <a:xfrm>
            <a:off x="1411351" y="2662827"/>
            <a:ext cx="370303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2011 ~ 2021 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회귀분석</a:t>
            </a:r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(Excel)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23554E-E054-473B-9E79-BC0BA667F8E2}"/>
              </a:ext>
            </a:extLst>
          </p:cNvPr>
          <p:cNvGrpSpPr/>
          <p:nvPr/>
        </p:nvGrpSpPr>
        <p:grpSpPr>
          <a:xfrm>
            <a:off x="3575782" y="5978350"/>
            <a:ext cx="6498526" cy="508153"/>
            <a:chOff x="2940442" y="5855524"/>
            <a:chExt cx="5601498" cy="508153"/>
          </a:xfrm>
        </p:grpSpPr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7CD4BB64-C25C-4B1D-9260-3D245E839F6B}"/>
                </a:ext>
              </a:extLst>
            </p:cNvPr>
            <p:cNvSpPr txBox="1">
              <a:spLocks/>
            </p:cNvSpPr>
            <p:nvPr/>
          </p:nvSpPr>
          <p:spPr>
            <a:xfrm>
              <a:off x="3650060" y="5924344"/>
              <a:ext cx="4891880" cy="439333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수익률과 독립변수들 간의 </a:t>
              </a:r>
              <a:r>
                <a:rPr lang="ko-KR" altLang="en-US" sz="2400" dirty="0">
                  <a:solidFill>
                    <a:srgbClr val="FF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약한 상관관계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지님</a:t>
              </a:r>
              <a:endParaRPr 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3" name="Frame 17">
              <a:extLst>
                <a:ext uri="{FF2B5EF4-FFF2-40B4-BE49-F238E27FC236}">
                  <a16:creationId xmlns:a16="http://schemas.microsoft.com/office/drawing/2014/main" id="{27B4F7D7-11F5-436A-81F0-817A15215BD3}"/>
                </a:ext>
              </a:extLst>
            </p:cNvPr>
            <p:cNvSpPr/>
            <p:nvPr/>
          </p:nvSpPr>
          <p:spPr>
            <a:xfrm>
              <a:off x="2940442" y="5855524"/>
              <a:ext cx="508153" cy="508153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243F36C-B73B-4ADA-B34B-81A93D753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00" y="3363141"/>
            <a:ext cx="5823863" cy="23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70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기본적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BFA32-6636-4C69-B282-977274FC8E52}"/>
              </a:ext>
            </a:extLst>
          </p:cNvPr>
          <p:cNvSpPr txBox="1"/>
          <p:nvPr/>
        </p:nvSpPr>
        <p:spPr>
          <a:xfrm>
            <a:off x="709045" y="993263"/>
            <a:ext cx="603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영업 이익과 주가수익률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E9DE8D-23E2-493F-8777-82F346FE9070}"/>
              </a:ext>
            </a:extLst>
          </p:cNvPr>
          <p:cNvGrpSpPr/>
          <p:nvPr/>
        </p:nvGrpSpPr>
        <p:grpSpPr>
          <a:xfrm>
            <a:off x="1054454" y="1630312"/>
            <a:ext cx="8226801" cy="852563"/>
            <a:chOff x="945813" y="2241278"/>
            <a:chExt cx="8226801" cy="8525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A15EBD-E25F-4E1D-8034-E8F109F57C86}"/>
                </a:ext>
              </a:extLst>
            </p:cNvPr>
            <p:cNvSpPr txBox="1"/>
            <p:nvPr/>
          </p:nvSpPr>
          <p:spPr>
            <a:xfrm>
              <a:off x="945813" y="2241278"/>
              <a:ext cx="8226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독립변수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영업 이익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63F6360-86F1-48F4-A079-4472D273F37F}"/>
                </a:ext>
              </a:extLst>
            </p:cNvPr>
            <p:cNvSpPr txBox="1"/>
            <p:nvPr/>
          </p:nvSpPr>
          <p:spPr>
            <a:xfrm>
              <a:off x="945813" y="2693731"/>
              <a:ext cx="8226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종속변수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연간수익률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F82FE5E-A1EE-4981-ADE3-61825B361519}"/>
              </a:ext>
            </a:extLst>
          </p:cNvPr>
          <p:cNvSpPr txBox="1">
            <a:spLocks/>
          </p:cNvSpPr>
          <p:nvPr/>
        </p:nvSpPr>
        <p:spPr>
          <a:xfrm>
            <a:off x="1054454" y="2579723"/>
            <a:ext cx="3757912" cy="4001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자료에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결측값이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존재하면 제외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97FE20-EF85-4CFB-A6A2-B916D950936B}"/>
              </a:ext>
            </a:extLst>
          </p:cNvPr>
          <p:cNvGrpSpPr/>
          <p:nvPr/>
        </p:nvGrpSpPr>
        <p:grpSpPr>
          <a:xfrm>
            <a:off x="6519738" y="3310924"/>
            <a:ext cx="4834970" cy="3137255"/>
            <a:chOff x="6673647" y="3120954"/>
            <a:chExt cx="4834970" cy="31372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A46134-3ED6-47CE-A1A9-6766E1608727}"/>
                </a:ext>
              </a:extLst>
            </p:cNvPr>
            <p:cNvGrpSpPr/>
            <p:nvPr/>
          </p:nvGrpSpPr>
          <p:grpSpPr>
            <a:xfrm>
              <a:off x="6673647" y="3521064"/>
              <a:ext cx="4834970" cy="2737145"/>
              <a:chOff x="6687106" y="2542880"/>
              <a:chExt cx="4834970" cy="2737145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D9AD675-1B5E-47D4-BACE-2F2E6DD2B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0" t="1268" r="1276" b="3001"/>
              <a:stretch/>
            </p:blipFill>
            <p:spPr>
              <a:xfrm>
                <a:off x="6687106" y="2542880"/>
                <a:ext cx="4834970" cy="2737145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B091BAE-BDC8-419B-BCE2-1DCD5590B903}"/>
                  </a:ext>
                </a:extLst>
              </p:cNvPr>
              <p:cNvSpPr/>
              <p:nvPr/>
            </p:nvSpPr>
            <p:spPr>
              <a:xfrm>
                <a:off x="6687106" y="2568575"/>
                <a:ext cx="4834969" cy="27114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 Placeholder 1">
              <a:extLst>
                <a:ext uri="{FF2B5EF4-FFF2-40B4-BE49-F238E27FC236}">
                  <a16:creationId xmlns:a16="http://schemas.microsoft.com/office/drawing/2014/main" id="{F32FD42E-A328-4065-A2BA-30404D980682}"/>
                </a:ext>
              </a:extLst>
            </p:cNvPr>
            <p:cNvSpPr txBox="1">
              <a:spLocks/>
            </p:cNvSpPr>
            <p:nvPr/>
          </p:nvSpPr>
          <p:spPr>
            <a:xfrm>
              <a:off x="8294426" y="3120954"/>
              <a:ext cx="1593410" cy="40011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증가 추세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&gt; </a:t>
              </a:r>
              <a:endParaRPr 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14D825-B592-43E2-92AA-56475C5BFF57}"/>
              </a:ext>
            </a:extLst>
          </p:cNvPr>
          <p:cNvGrpSpPr/>
          <p:nvPr/>
        </p:nvGrpSpPr>
        <p:grpSpPr>
          <a:xfrm>
            <a:off x="956835" y="3711034"/>
            <a:ext cx="4715427" cy="2755340"/>
            <a:chOff x="956835" y="3754924"/>
            <a:chExt cx="4715427" cy="264512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CB6DC6-9B35-4444-8D9F-882600126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835" y="3754924"/>
              <a:ext cx="4715427" cy="264512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B99121-A701-4247-AD21-DB0C72A2A433}"/>
                </a:ext>
              </a:extLst>
            </p:cNvPr>
            <p:cNvSpPr/>
            <p:nvPr/>
          </p:nvSpPr>
          <p:spPr>
            <a:xfrm>
              <a:off x="956836" y="3783538"/>
              <a:ext cx="4715425" cy="26165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0D7D52C-BC5D-4547-AB43-0E70CD576BE7}"/>
              </a:ext>
            </a:extLst>
          </p:cNvPr>
          <p:cNvSpPr txBox="1">
            <a:spLocks/>
          </p:cNvSpPr>
          <p:nvPr/>
        </p:nvSpPr>
        <p:spPr>
          <a:xfrm>
            <a:off x="2355950" y="3316249"/>
            <a:ext cx="1593410" cy="4001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하락 추세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 </a:t>
            </a:r>
            <a:endParaRPr 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72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결론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22554FB-C6C3-4788-A293-B2F52AB78D31}"/>
              </a:ext>
            </a:extLst>
          </p:cNvPr>
          <p:cNvSpPr/>
          <p:nvPr/>
        </p:nvSpPr>
        <p:spPr>
          <a:xfrm>
            <a:off x="181711" y="3071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BFA32-6636-4C69-B282-977274FC8E52}"/>
              </a:ext>
            </a:extLst>
          </p:cNvPr>
          <p:cNvSpPr txBox="1"/>
          <p:nvPr/>
        </p:nvSpPr>
        <p:spPr>
          <a:xfrm>
            <a:off x="834617" y="1437418"/>
            <a:ext cx="725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저점에서 매수를 하고 고점해서 매수하는 방식이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Best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A15EBD-E25F-4E1D-8034-E8F109F57C86}"/>
              </a:ext>
            </a:extLst>
          </p:cNvPr>
          <p:cNvSpPr txBox="1"/>
          <p:nvPr/>
        </p:nvSpPr>
        <p:spPr>
          <a:xfrm>
            <a:off x="834617" y="2045904"/>
            <a:ext cx="822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하지만 상승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하락을 예측하고 투자하는 것을 불가능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3F6360-86F1-48F4-A079-4472D273F37F}"/>
              </a:ext>
            </a:extLst>
          </p:cNvPr>
          <p:cNvSpPr txBox="1"/>
          <p:nvPr/>
        </p:nvSpPr>
        <p:spPr>
          <a:xfrm>
            <a:off x="834617" y="2619405"/>
            <a:ext cx="6552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지표를 기반으로 하는 본인만의 스탠스를 세운다면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 피할 수 있다고 추론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19154-654D-4B3F-A3CB-76660D5AFD19}"/>
              </a:ext>
            </a:extLst>
          </p:cNvPr>
          <p:cNvSpPr txBox="1"/>
          <p:nvPr/>
        </p:nvSpPr>
        <p:spPr>
          <a:xfrm>
            <a:off x="1216234" y="4358138"/>
            <a:ext cx="9678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딥러닝 방식인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LSTM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결과가 궁금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9F293-04BA-49AA-8AFA-F1B96E171FF9}"/>
              </a:ext>
            </a:extLst>
          </p:cNvPr>
          <p:cNvSpPr txBox="1"/>
          <p:nvPr/>
        </p:nvSpPr>
        <p:spPr>
          <a:xfrm>
            <a:off x="834618" y="3806779"/>
            <a:ext cx="822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아쉬운 점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6DE59-396E-4456-B92D-65ED225FE30F}"/>
              </a:ext>
            </a:extLst>
          </p:cNvPr>
          <p:cNvSpPr txBox="1"/>
          <p:nvPr/>
        </p:nvSpPr>
        <p:spPr>
          <a:xfrm>
            <a:off x="1216234" y="4927872"/>
            <a:ext cx="1009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많은 재무제표 기준을 활용한 전략을 수립하지 못해 아쉬움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3A7A5-5951-4662-B422-7208E6ADC47F}"/>
              </a:ext>
            </a:extLst>
          </p:cNvPr>
          <p:cNvSpPr txBox="1"/>
          <p:nvPr/>
        </p:nvSpPr>
        <p:spPr>
          <a:xfrm>
            <a:off x="1216234" y="5460589"/>
            <a:ext cx="1009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경기 순환을 고려하지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못한 프로젝트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3A299-FA3C-4209-AC80-63B2773922EF}"/>
              </a:ext>
            </a:extLst>
          </p:cNvPr>
          <p:cNvSpPr txBox="1"/>
          <p:nvPr/>
        </p:nvSpPr>
        <p:spPr>
          <a:xfrm>
            <a:off x="1216234" y="5992266"/>
            <a:ext cx="1062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현업과 본 프로젝트의 접근 차이점 궁금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9" name="Group 212">
            <a:extLst>
              <a:ext uri="{FF2B5EF4-FFF2-40B4-BE49-F238E27FC236}">
                <a16:creationId xmlns:a16="http://schemas.microsoft.com/office/drawing/2014/main" id="{9EF149A0-51A1-4826-B39F-DE784F5ECFB2}"/>
              </a:ext>
            </a:extLst>
          </p:cNvPr>
          <p:cNvGrpSpPr/>
          <p:nvPr/>
        </p:nvGrpSpPr>
        <p:grpSpPr>
          <a:xfrm>
            <a:off x="9061418" y="1075207"/>
            <a:ext cx="2776889" cy="2255600"/>
            <a:chOff x="718736" y="2208983"/>
            <a:chExt cx="4514417" cy="3962087"/>
          </a:xfrm>
        </p:grpSpPr>
        <p:sp>
          <p:nvSpPr>
            <p:cNvPr id="31" name="Up Arrow 7">
              <a:extLst>
                <a:ext uri="{FF2B5EF4-FFF2-40B4-BE49-F238E27FC236}">
                  <a16:creationId xmlns:a16="http://schemas.microsoft.com/office/drawing/2014/main" id="{B2A3E189-6A63-4368-A9CB-30467DB949CC}"/>
                </a:ext>
              </a:extLst>
            </p:cNvPr>
            <p:cNvSpPr/>
            <p:nvPr/>
          </p:nvSpPr>
          <p:spPr>
            <a:xfrm rot="10800000" flipH="1" flipV="1">
              <a:off x="2517606" y="2208983"/>
              <a:ext cx="1510669" cy="2118325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Up Arrow 4">
              <a:extLst>
                <a:ext uri="{FF2B5EF4-FFF2-40B4-BE49-F238E27FC236}">
                  <a16:creationId xmlns:a16="http://schemas.microsoft.com/office/drawing/2014/main" id="{534509BE-B696-4CC7-A550-F6DCD7667593}"/>
                </a:ext>
              </a:extLst>
            </p:cNvPr>
            <p:cNvSpPr/>
            <p:nvPr/>
          </p:nvSpPr>
          <p:spPr>
            <a:xfrm flipH="1" flipV="1">
              <a:off x="1646980" y="3519310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93215B-404E-461B-8F35-AD6BB3DE7A3B}"/>
                </a:ext>
              </a:extLst>
            </p:cNvPr>
            <p:cNvSpPr txBox="1"/>
            <p:nvPr/>
          </p:nvSpPr>
          <p:spPr>
            <a:xfrm>
              <a:off x="2661790" y="2833621"/>
              <a:ext cx="1222303" cy="54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94FA35-D51C-485A-BF98-E0E861AAF738}"/>
                </a:ext>
              </a:extLst>
            </p:cNvPr>
            <p:cNvSpPr txBox="1"/>
            <p:nvPr/>
          </p:nvSpPr>
          <p:spPr>
            <a:xfrm>
              <a:off x="1814964" y="5219470"/>
              <a:ext cx="1222303" cy="486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186">
              <a:extLst>
                <a:ext uri="{FF2B5EF4-FFF2-40B4-BE49-F238E27FC236}">
                  <a16:creationId xmlns:a16="http://schemas.microsoft.com/office/drawing/2014/main" id="{5E4FB46B-B7A7-493F-9572-860B2C215B65}"/>
                </a:ext>
              </a:extLst>
            </p:cNvPr>
            <p:cNvGrpSpPr/>
            <p:nvPr/>
          </p:nvGrpSpPr>
          <p:grpSpPr>
            <a:xfrm>
              <a:off x="718736" y="2531902"/>
              <a:ext cx="4514417" cy="2355125"/>
              <a:chOff x="2572109" y="541589"/>
              <a:chExt cx="8585933" cy="4479193"/>
            </a:xfrm>
          </p:grpSpPr>
          <p:sp>
            <p:nvSpPr>
              <p:cNvPr id="38" name="Oval 187">
                <a:extLst>
                  <a:ext uri="{FF2B5EF4-FFF2-40B4-BE49-F238E27FC236}">
                    <a16:creationId xmlns:a16="http://schemas.microsoft.com/office/drawing/2014/main" id="{7491700D-EE5D-495F-B65C-C0F76270AD44}"/>
                  </a:ext>
                </a:extLst>
              </p:cNvPr>
              <p:cNvSpPr/>
              <p:nvPr/>
            </p:nvSpPr>
            <p:spPr>
              <a:xfrm>
                <a:off x="8911710" y="2318515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" name="Oval 189">
                <a:extLst>
                  <a:ext uri="{FF2B5EF4-FFF2-40B4-BE49-F238E27FC236}">
                    <a16:creationId xmlns:a16="http://schemas.microsoft.com/office/drawing/2014/main" id="{80CC6CD5-BB13-4D9F-BF3B-D040D7C8E105}"/>
                  </a:ext>
                </a:extLst>
              </p:cNvPr>
              <p:cNvSpPr/>
              <p:nvPr/>
            </p:nvSpPr>
            <p:spPr>
              <a:xfrm>
                <a:off x="5227330" y="2957051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" name="Oval 190">
                <a:extLst>
                  <a:ext uri="{FF2B5EF4-FFF2-40B4-BE49-F238E27FC236}">
                    <a16:creationId xmlns:a16="http://schemas.microsoft.com/office/drawing/2014/main" id="{E6ED419E-46D4-476D-B068-3B34E1008E35}"/>
                  </a:ext>
                </a:extLst>
              </p:cNvPr>
              <p:cNvSpPr/>
              <p:nvPr/>
            </p:nvSpPr>
            <p:spPr>
              <a:xfrm>
                <a:off x="7701885" y="2178338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Oval 191">
                <a:extLst>
                  <a:ext uri="{FF2B5EF4-FFF2-40B4-BE49-F238E27FC236}">
                    <a16:creationId xmlns:a16="http://schemas.microsoft.com/office/drawing/2014/main" id="{938D584A-3A89-4AEF-A954-16960EB233E9}"/>
                  </a:ext>
                </a:extLst>
              </p:cNvPr>
              <p:cNvSpPr/>
              <p:nvPr/>
            </p:nvSpPr>
            <p:spPr>
              <a:xfrm>
                <a:off x="4296249" y="4809400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Oval 192">
                <a:extLst>
                  <a:ext uri="{FF2B5EF4-FFF2-40B4-BE49-F238E27FC236}">
                    <a16:creationId xmlns:a16="http://schemas.microsoft.com/office/drawing/2014/main" id="{F06D9448-95D9-4186-B42A-E0F5A8361573}"/>
                  </a:ext>
                </a:extLst>
              </p:cNvPr>
              <p:cNvSpPr/>
              <p:nvPr/>
            </p:nvSpPr>
            <p:spPr>
              <a:xfrm>
                <a:off x="7016376" y="3513792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43" name="Straight Connector 194">
                <a:extLst>
                  <a:ext uri="{FF2B5EF4-FFF2-40B4-BE49-F238E27FC236}">
                    <a16:creationId xmlns:a16="http://schemas.microsoft.com/office/drawing/2014/main" id="{A4C70D76-41F3-432C-88E4-20C21EB44FC7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 flipH="1" flipV="1">
                <a:off x="2572109" y="4681741"/>
                <a:ext cx="1724141" cy="2333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195">
                <a:extLst>
                  <a:ext uri="{FF2B5EF4-FFF2-40B4-BE49-F238E27FC236}">
                    <a16:creationId xmlns:a16="http://schemas.microsoft.com/office/drawing/2014/main" id="{67112932-C684-4027-A458-990167A2B026}"/>
                  </a:ext>
                </a:extLst>
              </p:cNvPr>
              <p:cNvCxnSpPr>
                <a:cxnSpLocks/>
                <a:stCxn id="39" idx="3"/>
                <a:endCxn id="41" idx="7"/>
              </p:cNvCxnSpPr>
              <p:nvPr/>
            </p:nvCxnSpPr>
            <p:spPr>
              <a:xfrm flipH="1">
                <a:off x="4476675" y="3137477"/>
                <a:ext cx="781611" cy="170287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Straight Connector 196">
                <a:extLst>
                  <a:ext uri="{FF2B5EF4-FFF2-40B4-BE49-F238E27FC236}">
                    <a16:creationId xmlns:a16="http://schemas.microsoft.com/office/drawing/2014/main" id="{112DC952-FBAC-4302-95E3-5CD2B185BB87}"/>
                  </a:ext>
                </a:extLst>
              </p:cNvPr>
              <p:cNvCxnSpPr>
                <a:cxnSpLocks/>
                <a:stCxn id="42" idx="2"/>
                <a:endCxn id="39" idx="6"/>
              </p:cNvCxnSpPr>
              <p:nvPr/>
            </p:nvCxnSpPr>
            <p:spPr>
              <a:xfrm flipH="1" flipV="1">
                <a:off x="5438712" y="3062742"/>
                <a:ext cx="1577664" cy="55674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197">
                <a:extLst>
                  <a:ext uri="{FF2B5EF4-FFF2-40B4-BE49-F238E27FC236}">
                    <a16:creationId xmlns:a16="http://schemas.microsoft.com/office/drawing/2014/main" id="{EA966A2F-CA6A-416C-8A4A-B085CD7342D0}"/>
                  </a:ext>
                </a:extLst>
              </p:cNvPr>
              <p:cNvCxnSpPr>
                <a:cxnSpLocks/>
                <a:stCxn id="40" idx="3"/>
                <a:endCxn id="42" idx="7"/>
              </p:cNvCxnSpPr>
              <p:nvPr/>
            </p:nvCxnSpPr>
            <p:spPr>
              <a:xfrm flipH="1">
                <a:off x="7196802" y="2358764"/>
                <a:ext cx="536039" cy="11859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198">
                <a:extLst>
                  <a:ext uri="{FF2B5EF4-FFF2-40B4-BE49-F238E27FC236}">
                    <a16:creationId xmlns:a16="http://schemas.microsoft.com/office/drawing/2014/main" id="{65B95976-2A08-45CF-BCDD-32C0D1DA3252}"/>
                  </a:ext>
                </a:extLst>
              </p:cNvPr>
              <p:cNvCxnSpPr>
                <a:cxnSpLocks/>
                <a:stCxn id="40" idx="6"/>
                <a:endCxn id="38" idx="2"/>
              </p:cNvCxnSpPr>
              <p:nvPr/>
            </p:nvCxnSpPr>
            <p:spPr>
              <a:xfrm>
                <a:off x="7913267" y="2284029"/>
                <a:ext cx="998443" cy="14017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199">
                <a:extLst>
                  <a:ext uri="{FF2B5EF4-FFF2-40B4-BE49-F238E27FC236}">
                    <a16:creationId xmlns:a16="http://schemas.microsoft.com/office/drawing/2014/main" id="{AB97187E-5F78-406E-80B3-89CB192FA1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9092136" y="541589"/>
                <a:ext cx="2065906" cy="180788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226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9408AA-C68B-474D-8C66-F96DB8C851BE}"/>
              </a:ext>
            </a:extLst>
          </p:cNvPr>
          <p:cNvGrpSpPr/>
          <p:nvPr/>
        </p:nvGrpSpPr>
        <p:grpSpPr>
          <a:xfrm>
            <a:off x="803265" y="1352271"/>
            <a:ext cx="8127161" cy="4153457"/>
            <a:chOff x="783771" y="541589"/>
            <a:chExt cx="10374271" cy="53018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150DD4-0B99-4595-944E-5B52DAEECA18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6BF0D-2E16-4990-A8C7-0AACB53AAF94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D6FFF1-DEF9-418C-9AE6-214AAD1FD85A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347347-5E92-459A-BF9B-5E06797768D0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B1612E-49B3-4E0E-BBF9-FE1948C99091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EECD7F-8C2E-4524-8B74-D3056083152A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A5955D-8334-404E-8A2F-CF5E6921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31F1CB-43F5-4278-850F-67C64DFC4E5B}"/>
                </a:ext>
              </a:extLst>
            </p:cNvPr>
            <p:cNvCxnSpPr>
              <a:cxnSpLocks/>
              <a:stCxn id="11" idx="2"/>
              <a:endCxn id="8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C1DF1A-374A-4D47-A830-5FEBD9990D71}"/>
                </a:ext>
              </a:extLst>
            </p:cNvPr>
            <p:cNvCxnSpPr>
              <a:cxnSpLocks/>
              <a:stCxn id="9" idx="3"/>
              <a:endCxn id="11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1DF182-FE2D-4120-9C35-9E6B7E51422F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858129-5382-42E7-8CEE-5855D7104E9A}"/>
                </a:ext>
              </a:extLst>
            </p:cNvPr>
            <p:cNvCxnSpPr>
              <a:cxnSpLocks/>
              <a:stCxn id="10" idx="3"/>
              <a:endCxn id="12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817C6-39E7-4CC6-A110-3198433CAD71}"/>
                </a:ext>
              </a:extLst>
            </p:cNvPr>
            <p:cNvCxnSpPr>
              <a:cxnSpLocks/>
              <a:stCxn id="10" idx="6"/>
              <a:endCxn id="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6AF505-C6A8-4E88-A80D-479C8C56707D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626FB7-3D2D-46CF-9FC1-1F7E48B27DE4}"/>
              </a:ext>
            </a:extLst>
          </p:cNvPr>
          <p:cNvSpPr txBox="1"/>
          <p:nvPr/>
        </p:nvSpPr>
        <p:spPr>
          <a:xfrm>
            <a:off x="6219921" y="2940428"/>
            <a:ext cx="47771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42F913-4274-4F88-92C3-1E8CBFCE0D75}"/>
              </a:ext>
            </a:extLst>
          </p:cNvPr>
          <p:cNvGrpSpPr/>
          <p:nvPr/>
        </p:nvGrpSpPr>
        <p:grpSpPr>
          <a:xfrm>
            <a:off x="2622275" y="2026191"/>
            <a:ext cx="5685702" cy="2689678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C0177B-15CC-406E-B9FD-8DFE81FB93BF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48F445-8BE7-4981-A5B5-6198BC407CB8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8EAD17-8998-47AD-87FB-B0D626403A41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A21AF3-CAC9-40AF-AE7A-E8F4670348BE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9FDC92-68E0-4E7D-B8AF-B15C4399FD6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7A0FD3-6539-43F0-A183-52BE6D2706D0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88149F-30A9-4632-A958-82267F32417C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8C3719-F231-410F-9CE7-3DBD14124378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9F7F1B-1A07-4393-815F-61E42BCAC359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92D8ED-B179-482B-B78F-6DD22C600E81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A8CA32-28BD-4758-96FD-8E6EBE4B46F4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26E3B-7EE4-4255-BBD8-D56135807BAE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474AD4B-9D6E-4A90-A27D-39CBD803EBCB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D99D598-19E9-43C5-AC98-51449DC11B58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2920720" y="3011384"/>
            <a:ext cx="804103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주제 및 데이터 선정 배경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2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CA39E67C-4A08-492F-8DFD-7529B42D89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840" y="539002"/>
            <a:ext cx="3652784" cy="368663"/>
          </a:xfrm>
          <a:prstGeom prst="rect">
            <a:avLst/>
          </a:prstGeom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EAEFC473-6E5B-43FB-8CE6-4A9AC36A66CF}"/>
              </a:ext>
            </a:extLst>
          </p:cNvPr>
          <p:cNvSpPr txBox="1">
            <a:spLocks/>
          </p:cNvSpPr>
          <p:nvPr/>
        </p:nvSpPr>
        <p:spPr>
          <a:xfrm>
            <a:off x="638711" y="214997"/>
            <a:ext cx="2968950" cy="6180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</a:t>
            </a:r>
            <a:endParaRPr 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C5F0A-3B99-4F23-AC51-C17CFDDDF0D5}"/>
              </a:ext>
            </a:extLst>
          </p:cNvPr>
          <p:cNvSpPr/>
          <p:nvPr/>
        </p:nvSpPr>
        <p:spPr>
          <a:xfrm>
            <a:off x="7968419" y="1376014"/>
            <a:ext cx="3815627" cy="289812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D14E6ED-60E1-4F2C-B74B-12F629298664}"/>
              </a:ext>
            </a:extLst>
          </p:cNvPr>
          <p:cNvSpPr/>
          <p:nvPr/>
        </p:nvSpPr>
        <p:spPr>
          <a:xfrm rot="10800000">
            <a:off x="8143776" y="4433212"/>
            <a:ext cx="3498406" cy="486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Parallelogram 30">
            <a:extLst>
              <a:ext uri="{FF2B5EF4-FFF2-40B4-BE49-F238E27FC236}">
                <a16:creationId xmlns:a16="http://schemas.microsoft.com/office/drawing/2014/main" id="{2D998ED7-1551-43A6-822E-23626A1E34B6}"/>
              </a:ext>
            </a:extLst>
          </p:cNvPr>
          <p:cNvSpPr/>
          <p:nvPr/>
        </p:nvSpPr>
        <p:spPr>
          <a:xfrm flipH="1">
            <a:off x="437731" y="4993683"/>
            <a:ext cx="1128879" cy="122107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1993E14-1703-4C7B-BEBD-72014ED25FC4}"/>
              </a:ext>
            </a:extLst>
          </p:cNvPr>
          <p:cNvGrpSpPr/>
          <p:nvPr/>
        </p:nvGrpSpPr>
        <p:grpSpPr>
          <a:xfrm>
            <a:off x="437733" y="1376014"/>
            <a:ext cx="7230552" cy="3149320"/>
            <a:chOff x="437733" y="1538738"/>
            <a:chExt cx="7230552" cy="31493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4B671A-A885-46E5-B413-EF97EB39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711" y="1658429"/>
              <a:ext cx="4539884" cy="17062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B768F8-D1B0-4739-A26E-46C62174E972}"/>
                </a:ext>
              </a:extLst>
            </p:cNvPr>
            <p:cNvSpPr/>
            <p:nvPr/>
          </p:nvSpPr>
          <p:spPr>
            <a:xfrm>
              <a:off x="437733" y="1538738"/>
              <a:ext cx="7230552" cy="3149320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05A61C-A4D4-4304-B96C-BFD6523B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140" y="2234770"/>
              <a:ext cx="6377323" cy="13783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70429A6-EC18-4C94-8DB4-691468AB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427" y="2791096"/>
              <a:ext cx="5979265" cy="115071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767DEA-AFD7-4AB4-9ABE-34647093B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7780" y="3460773"/>
              <a:ext cx="5786561" cy="113516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86480C-5613-4BE7-84B6-B91AF032EBCD}"/>
              </a:ext>
            </a:extLst>
          </p:cNvPr>
          <p:cNvSpPr txBox="1"/>
          <p:nvPr/>
        </p:nvSpPr>
        <p:spPr>
          <a:xfrm>
            <a:off x="8165592" y="215376"/>
            <a:ext cx="390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</a:t>
            </a:r>
            <a:r>
              <a:rPr lang="ko-KR" altLang="en-US" sz="8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</a:t>
            </a:r>
            <a:r>
              <a:rPr lang="ko-KR" altLang="en-US" sz="9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3" name="Picture 6" descr="아이디어, 영감, 꾸미다, 창의성, 혁신, 창의력, 성공, 해결책, 창의적인, 빛, 상상력, 생각">
            <a:extLst>
              <a:ext uri="{FF2B5EF4-FFF2-40B4-BE49-F238E27FC236}">
                <a16:creationId xmlns:a16="http://schemas.microsoft.com/office/drawing/2014/main" id="{9578F1E5-ACB3-4CC7-AC8C-4900760F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0" y="77933"/>
            <a:ext cx="517021" cy="6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A098CA8-BAA6-4CAE-8483-8C878190E631}"/>
              </a:ext>
            </a:extLst>
          </p:cNvPr>
          <p:cNvGrpSpPr/>
          <p:nvPr/>
        </p:nvGrpSpPr>
        <p:grpSpPr>
          <a:xfrm>
            <a:off x="1702051" y="4781028"/>
            <a:ext cx="5966234" cy="1756374"/>
            <a:chOff x="1801639" y="4771176"/>
            <a:chExt cx="5966234" cy="17563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0F320A-C2B5-4819-9B44-A5BCC499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68315" y="4876672"/>
              <a:ext cx="5899558" cy="156508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EAFB65-42CA-4969-889D-E5173FD95E4F}"/>
                </a:ext>
              </a:extLst>
            </p:cNvPr>
            <p:cNvSpPr/>
            <p:nvPr/>
          </p:nvSpPr>
          <p:spPr>
            <a:xfrm>
              <a:off x="1801639" y="4771176"/>
              <a:ext cx="5966233" cy="175637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FB6730-B5D7-455A-AD59-963F9D8B3CD7}"/>
              </a:ext>
            </a:extLst>
          </p:cNvPr>
          <p:cNvSpPr/>
          <p:nvPr/>
        </p:nvSpPr>
        <p:spPr>
          <a:xfrm>
            <a:off x="4745666" y="2221026"/>
            <a:ext cx="1093819" cy="3384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1DFC24-9629-4717-9A9B-32BA811C3F4E}"/>
              </a:ext>
            </a:extLst>
          </p:cNvPr>
          <p:cNvSpPr/>
          <p:nvPr/>
        </p:nvSpPr>
        <p:spPr>
          <a:xfrm>
            <a:off x="4773581" y="2891151"/>
            <a:ext cx="948965" cy="3384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36AADB-23B7-4E47-A1AC-996140023DDE}"/>
              </a:ext>
            </a:extLst>
          </p:cNvPr>
          <p:cNvSpPr/>
          <p:nvPr/>
        </p:nvSpPr>
        <p:spPr>
          <a:xfrm>
            <a:off x="4934140" y="3568489"/>
            <a:ext cx="1909529" cy="3384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A19039-FF18-4CE7-B578-E83F5524F121}"/>
              </a:ext>
            </a:extLst>
          </p:cNvPr>
          <p:cNvSpPr txBox="1"/>
          <p:nvPr/>
        </p:nvSpPr>
        <p:spPr>
          <a:xfrm>
            <a:off x="8130397" y="1544659"/>
            <a:ext cx="364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사회생활을 하게 되면 개인의 자산을 관리하는 경우 발생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645194-0CF3-44F9-A126-C96EF58F0A18}"/>
              </a:ext>
            </a:extLst>
          </p:cNvPr>
          <p:cNvSpPr txBox="1"/>
          <p:nvPr/>
        </p:nvSpPr>
        <p:spPr>
          <a:xfrm>
            <a:off x="8143776" y="2341873"/>
            <a:ext cx="340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적금은 자산운용에 있어서 더 이상 효율적인 방법이 아님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D10B6-E161-48CB-8B44-46EF4E43BEDB}"/>
              </a:ext>
            </a:extLst>
          </p:cNvPr>
          <p:cNvSpPr txBox="1"/>
          <p:nvPr/>
        </p:nvSpPr>
        <p:spPr>
          <a:xfrm>
            <a:off x="8150550" y="3073806"/>
            <a:ext cx="364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하지만 정보도 없이 투자에 매일 매달리는 것은 수익이 나도 장기적인 관점에서는 삶의 도움이 안됨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3C4544-6F2D-41D7-A9A6-594D7F265742}"/>
              </a:ext>
            </a:extLst>
          </p:cNvPr>
          <p:cNvSpPr txBox="1"/>
          <p:nvPr/>
        </p:nvSpPr>
        <p:spPr>
          <a:xfrm>
            <a:off x="8708633" y="5279429"/>
            <a:ext cx="281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너무 잦은 매매가 아닌 </a:t>
            </a:r>
            <a:endParaRPr lang="en-US" altLang="ko-KR" sz="2400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u="sng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투자 유형</a:t>
            </a:r>
            <a:r>
              <a:rPr lang="ko-KR" altLang="en-US" sz="2400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수립</a:t>
            </a:r>
            <a:endParaRPr lang="en-US" altLang="ko-KR" sz="2400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95577751-2BB5-45D1-B958-34F895E3807F}"/>
              </a:ext>
            </a:extLst>
          </p:cNvPr>
          <p:cNvSpPr/>
          <p:nvPr/>
        </p:nvSpPr>
        <p:spPr>
          <a:xfrm rot="18718190">
            <a:off x="11472612" y="5951255"/>
            <a:ext cx="440272" cy="946980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997BB7B2-7A94-42D3-A256-A3DED63511E7}"/>
              </a:ext>
            </a:extLst>
          </p:cNvPr>
          <p:cNvSpPr/>
          <p:nvPr/>
        </p:nvSpPr>
        <p:spPr>
          <a:xfrm rot="2567097">
            <a:off x="8189881" y="4843429"/>
            <a:ext cx="345713" cy="72154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C1CA287-F526-4641-B775-79DC75977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098" y="534153"/>
            <a:ext cx="4416671" cy="36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20DE65-24BD-4C0F-82A6-D95DD79C55D3}"/>
              </a:ext>
            </a:extLst>
          </p:cNvPr>
          <p:cNvSpPr txBox="1"/>
          <p:nvPr/>
        </p:nvSpPr>
        <p:spPr>
          <a:xfrm>
            <a:off x="2783370" y="215376"/>
            <a:ext cx="928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526A490-1BC0-4C2F-94EB-8F899B043B5C}"/>
              </a:ext>
            </a:extLst>
          </p:cNvPr>
          <p:cNvSpPr txBox="1">
            <a:spLocks/>
          </p:cNvSpPr>
          <p:nvPr/>
        </p:nvSpPr>
        <p:spPr>
          <a:xfrm>
            <a:off x="602001" y="216743"/>
            <a:ext cx="3589146" cy="6180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</a:t>
            </a:r>
            <a:endParaRPr 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" name="Picture 6" descr="아이디어, 영감, 꾸미다, 창의성, 혁신, 창의력, 성공, 해결책, 창의적인, 빛, 상상력, 생각">
            <a:extLst>
              <a:ext uri="{FF2B5EF4-FFF2-40B4-BE49-F238E27FC236}">
                <a16:creationId xmlns:a16="http://schemas.microsoft.com/office/drawing/2014/main" id="{F514FFA3-C417-4401-A797-0520809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0" y="77933"/>
            <a:ext cx="517021" cy="6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B03B620-AB4E-4517-82B6-F35C9EA50AA8}"/>
              </a:ext>
            </a:extLst>
          </p:cNvPr>
          <p:cNvCxnSpPr>
            <a:cxnSpLocks/>
          </p:cNvCxnSpPr>
          <p:nvPr/>
        </p:nvCxnSpPr>
        <p:spPr>
          <a:xfrm>
            <a:off x="6096000" y="3360306"/>
            <a:ext cx="0" cy="306804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49BAB9-C300-4084-BF78-BC98A04F8A5B}"/>
              </a:ext>
            </a:extLst>
          </p:cNvPr>
          <p:cNvGrpSpPr/>
          <p:nvPr/>
        </p:nvGrpSpPr>
        <p:grpSpPr>
          <a:xfrm>
            <a:off x="815054" y="3331383"/>
            <a:ext cx="4777731" cy="3068046"/>
            <a:chOff x="815054" y="3255801"/>
            <a:chExt cx="4777731" cy="30680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BBCA789-DF99-4F06-AA31-3686349FB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054" y="3773964"/>
              <a:ext cx="4777731" cy="25498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33CFE2-A880-434F-BCD7-9E975AD34E74}"/>
                </a:ext>
              </a:extLst>
            </p:cNvPr>
            <p:cNvSpPr txBox="1"/>
            <p:nvPr/>
          </p:nvSpPr>
          <p:spPr>
            <a:xfrm>
              <a:off x="1981701" y="3255801"/>
              <a:ext cx="2444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한국 거래소 데이터</a:t>
              </a: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&gt;</a:t>
              </a:r>
              <a:endPara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1E0BE8-5B55-4B07-BA5C-39C482A98822}"/>
              </a:ext>
            </a:extLst>
          </p:cNvPr>
          <p:cNvGrpSpPr/>
          <p:nvPr/>
        </p:nvGrpSpPr>
        <p:grpSpPr>
          <a:xfrm>
            <a:off x="6514479" y="3335230"/>
            <a:ext cx="4862467" cy="3068046"/>
            <a:chOff x="6599215" y="3255801"/>
            <a:chExt cx="4862467" cy="30680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198C23-1E8E-41E9-BD36-19CB8F69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215" y="3773963"/>
              <a:ext cx="4862467" cy="254988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BE7E54-2AF8-4B05-9708-2952EC98797D}"/>
                </a:ext>
              </a:extLst>
            </p:cNvPr>
            <p:cNvSpPr txBox="1"/>
            <p:nvPr/>
          </p:nvSpPr>
          <p:spPr>
            <a:xfrm>
              <a:off x="7765864" y="3255801"/>
              <a:ext cx="2790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&lt; Yahoo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Finance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데이터</a:t>
              </a: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&gt;</a:t>
              </a:r>
              <a:endPara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8C7F74-A7BB-435F-A40E-B74AFE57AA2E}"/>
              </a:ext>
            </a:extLst>
          </p:cNvPr>
          <p:cNvSpPr txBox="1"/>
          <p:nvPr/>
        </p:nvSpPr>
        <p:spPr>
          <a:xfrm>
            <a:off x="815055" y="1162883"/>
            <a:ext cx="196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5ECF7-946F-4E62-A70A-E924739C3E95}"/>
              </a:ext>
            </a:extLst>
          </p:cNvPr>
          <p:cNvSpPr txBox="1"/>
          <p:nvPr/>
        </p:nvSpPr>
        <p:spPr>
          <a:xfrm>
            <a:off x="815054" y="2434400"/>
            <a:ext cx="374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종류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(2019 -2021)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D9B1F-63B7-4FAB-A91F-15229C455F16}"/>
              </a:ext>
            </a:extLst>
          </p:cNvPr>
          <p:cNvSpPr txBox="1"/>
          <p:nvPr/>
        </p:nvSpPr>
        <p:spPr>
          <a:xfrm>
            <a:off x="1252439" y="1742602"/>
            <a:ext cx="248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 200 Data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47FA31CD-68F0-42BD-BB02-F3C3F6E770F3}"/>
              </a:ext>
            </a:extLst>
          </p:cNvPr>
          <p:cNvSpPr/>
          <p:nvPr/>
        </p:nvSpPr>
        <p:spPr>
          <a:xfrm>
            <a:off x="3734354" y="1699936"/>
            <a:ext cx="1858431" cy="48544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B021E9-A8B8-44D5-AF4B-6433AD0A6FD2}"/>
              </a:ext>
            </a:extLst>
          </p:cNvPr>
          <p:cNvSpPr txBox="1"/>
          <p:nvPr/>
        </p:nvSpPr>
        <p:spPr>
          <a:xfrm>
            <a:off x="4128101" y="1351050"/>
            <a:ext cx="1041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Why??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FFCEA3-E3C6-4589-9ACE-3D74ED0AE9C6}"/>
              </a:ext>
            </a:extLst>
          </p:cNvPr>
          <p:cNvGrpSpPr/>
          <p:nvPr/>
        </p:nvGrpSpPr>
        <p:grpSpPr>
          <a:xfrm>
            <a:off x="6021086" y="1079756"/>
            <a:ext cx="5849251" cy="584958"/>
            <a:chOff x="5986532" y="1309338"/>
            <a:chExt cx="5849251" cy="5849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3AF36A-E0C0-4856-9A6D-38F21107B932}"/>
                </a:ext>
              </a:extLst>
            </p:cNvPr>
            <p:cNvSpPr txBox="1"/>
            <p:nvPr/>
          </p:nvSpPr>
          <p:spPr>
            <a:xfrm>
              <a:off x="6599215" y="1432178"/>
              <a:ext cx="5236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미국 주식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코인보다 편한 투자 시장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D59438-2702-4F95-B678-E5386C7B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532" y="1309338"/>
              <a:ext cx="615262" cy="58495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7E1CB3-5AB5-40B2-BB90-61F6B35B971E}"/>
              </a:ext>
            </a:extLst>
          </p:cNvPr>
          <p:cNvGrpSpPr/>
          <p:nvPr/>
        </p:nvGrpSpPr>
        <p:grpSpPr>
          <a:xfrm>
            <a:off x="6021086" y="2144740"/>
            <a:ext cx="5849251" cy="584958"/>
            <a:chOff x="5983953" y="1871468"/>
            <a:chExt cx="5849251" cy="5849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C74346-180E-4C37-89C7-ECB1C3DEF9CE}"/>
                </a:ext>
              </a:extLst>
            </p:cNvPr>
            <p:cNvSpPr txBox="1"/>
            <p:nvPr/>
          </p:nvSpPr>
          <p:spPr>
            <a:xfrm>
              <a:off x="6596636" y="1964716"/>
              <a:ext cx="5236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수많은 레퍼런스와 데이터 활용 용이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E8A549A-F154-4E3F-8AAC-9FBDD6FE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953" y="1871468"/>
              <a:ext cx="615262" cy="58495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60F3ED-FD2A-4A6E-921A-14B2EDFBA8E7}"/>
              </a:ext>
            </a:extLst>
          </p:cNvPr>
          <p:cNvSpPr txBox="1"/>
          <p:nvPr/>
        </p:nvSpPr>
        <p:spPr>
          <a:xfrm>
            <a:off x="1034550" y="2847324"/>
            <a:ext cx="678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코로나 시기가 포함된 기간의 주가 동향을 분석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CF261D-06E8-42C3-8AD6-8A1EBF808744}"/>
              </a:ext>
            </a:extLst>
          </p:cNvPr>
          <p:cNvGrpSpPr/>
          <p:nvPr/>
        </p:nvGrpSpPr>
        <p:grpSpPr>
          <a:xfrm>
            <a:off x="6021086" y="1600419"/>
            <a:ext cx="5849251" cy="584958"/>
            <a:chOff x="5986532" y="1309338"/>
            <a:chExt cx="5849251" cy="5849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3AFB-7D90-4CF1-918A-ACA7BA627EF1}"/>
                </a:ext>
              </a:extLst>
            </p:cNvPr>
            <p:cNvSpPr txBox="1"/>
            <p:nvPr/>
          </p:nvSpPr>
          <p:spPr>
            <a:xfrm>
              <a:off x="6599215" y="1432178"/>
              <a:ext cx="5236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코스닥 보다 시장변동성이 적음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E5C314C-AE7F-4B23-B599-D1F0DA85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532" y="1309338"/>
              <a:ext cx="615262" cy="584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73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329171" y="2967335"/>
            <a:ext cx="4244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시계열 분석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27B38C-A8C9-4C7F-A47B-E02F99FE9454}"/>
              </a:ext>
            </a:extLst>
          </p:cNvPr>
          <p:cNvGrpSpPr/>
          <p:nvPr/>
        </p:nvGrpSpPr>
        <p:grpSpPr>
          <a:xfrm>
            <a:off x="1241580" y="1568949"/>
            <a:ext cx="9652865" cy="2152867"/>
            <a:chOff x="782466" y="1076224"/>
            <a:chExt cx="7691694" cy="21528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E80378-A900-432C-8A7F-EC6F1392012E}"/>
                </a:ext>
              </a:extLst>
            </p:cNvPr>
            <p:cNvSpPr txBox="1"/>
            <p:nvPr/>
          </p:nvSpPr>
          <p:spPr>
            <a:xfrm>
              <a:off x="1092523" y="1810506"/>
              <a:ext cx="6555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데이터에 바탕을 둔 분석 방법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F2A53-1E4B-462C-AB0D-AF451DF7E375}"/>
                </a:ext>
              </a:extLst>
            </p:cNvPr>
            <p:cNvSpPr txBox="1"/>
            <p:nvPr/>
          </p:nvSpPr>
          <p:spPr>
            <a:xfrm>
              <a:off x="1092523" y="2398094"/>
              <a:ext cx="73816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데이터는 통계 숫자를 시간의 흐름에 따라 일정한 간격마다 기록한 통계 계열 데이터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680B64-B10C-4332-B92E-4F8D2F6B4032}"/>
                </a:ext>
              </a:extLst>
            </p:cNvPr>
            <p:cNvSpPr txBox="1"/>
            <p:nvPr/>
          </p:nvSpPr>
          <p:spPr>
            <a:xfrm>
              <a:off x="782466" y="1076224"/>
              <a:ext cx="1405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정의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72FAF9-5465-4330-AAF3-38578C87F01D}"/>
              </a:ext>
            </a:extLst>
          </p:cNvPr>
          <p:cNvGrpSpPr/>
          <p:nvPr/>
        </p:nvGrpSpPr>
        <p:grpSpPr>
          <a:xfrm>
            <a:off x="1246192" y="4124762"/>
            <a:ext cx="10170846" cy="1252570"/>
            <a:chOff x="834618" y="3625226"/>
            <a:chExt cx="10170846" cy="12525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6FFD8E-921F-442C-8179-2AAC8F2E902D}"/>
                </a:ext>
              </a:extLst>
            </p:cNvPr>
            <p:cNvSpPr txBox="1"/>
            <p:nvPr/>
          </p:nvSpPr>
          <p:spPr>
            <a:xfrm>
              <a:off x="1223730" y="4416131"/>
              <a:ext cx="9781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ARIMA(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자기 회귀 누적 이동 평균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79E09-F103-4109-A08D-F9EC7E424AEA}"/>
                </a:ext>
              </a:extLst>
            </p:cNvPr>
            <p:cNvSpPr txBox="1"/>
            <p:nvPr/>
          </p:nvSpPr>
          <p:spPr>
            <a:xfrm>
              <a:off x="834618" y="3625226"/>
              <a:ext cx="26139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적용 방법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Teardrop 1">
            <a:extLst>
              <a:ext uri="{FF2B5EF4-FFF2-40B4-BE49-F238E27FC236}">
                <a16:creationId xmlns:a16="http://schemas.microsoft.com/office/drawing/2014/main" id="{443F3473-BC1A-40C1-901A-FDDB6A28330C}"/>
              </a:ext>
            </a:extLst>
          </p:cNvPr>
          <p:cNvSpPr/>
          <p:nvPr/>
        </p:nvSpPr>
        <p:spPr>
          <a:xfrm rot="18805991">
            <a:off x="10163867" y="928742"/>
            <a:ext cx="1198829" cy="119294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6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46F600B-E188-4732-BFBB-157ACDD56C39}"/>
              </a:ext>
            </a:extLst>
          </p:cNvPr>
          <p:cNvSpPr/>
          <p:nvPr/>
        </p:nvSpPr>
        <p:spPr>
          <a:xfrm flipH="1">
            <a:off x="2187931" y="596715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3AB626B6-1E77-4961-A39E-A2822AB570D7}"/>
              </a:ext>
            </a:extLst>
          </p:cNvPr>
          <p:cNvSpPr/>
          <p:nvPr/>
        </p:nvSpPr>
        <p:spPr>
          <a:xfrm>
            <a:off x="7386854" y="383248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CA9F8B55-4906-4243-9596-9D2A8B8905B4}"/>
              </a:ext>
            </a:extLst>
          </p:cNvPr>
          <p:cNvSpPr>
            <a:spLocks noChangeAspect="1"/>
          </p:cNvSpPr>
          <p:nvPr/>
        </p:nvSpPr>
        <p:spPr>
          <a:xfrm>
            <a:off x="5870013" y="524167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985CB6-18E0-4A7B-B071-3AD6183E0A26}"/>
              </a:ext>
            </a:extLst>
          </p:cNvPr>
          <p:cNvGrpSpPr/>
          <p:nvPr/>
        </p:nvGrpSpPr>
        <p:grpSpPr>
          <a:xfrm>
            <a:off x="583475" y="198080"/>
            <a:ext cx="3840289" cy="724513"/>
            <a:chOff x="350858" y="216743"/>
            <a:chExt cx="3840289" cy="7245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E7672AF-05DC-434C-9A5F-FFE50B00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aturation sat="10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58" y="572593"/>
              <a:ext cx="2865120" cy="368663"/>
            </a:xfrm>
            <a:prstGeom prst="rect">
              <a:avLst/>
            </a:prstGeom>
          </p:spPr>
        </p:pic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A49EDE83-F437-42FA-9BE8-CBA977D4E3C4}"/>
                </a:ext>
              </a:extLst>
            </p:cNvPr>
            <p:cNvSpPr txBox="1">
              <a:spLocks/>
            </p:cNvSpPr>
            <p:nvPr/>
          </p:nvSpPr>
          <p:spPr>
            <a:xfrm>
              <a:off x="602001" y="216743"/>
              <a:ext cx="3589146" cy="618089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시계열 분석</a:t>
              </a:r>
              <a:endParaRPr 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680B64-B10C-4332-B92E-4F8D2F6B4032}"/>
              </a:ext>
            </a:extLst>
          </p:cNvPr>
          <p:cNvSpPr txBox="1"/>
          <p:nvPr/>
        </p:nvSpPr>
        <p:spPr>
          <a:xfrm>
            <a:off x="669111" y="853113"/>
            <a:ext cx="2865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ARIMA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42800-EBCD-4312-82EB-BD8EA605A0BA}"/>
              </a:ext>
            </a:extLst>
          </p:cNvPr>
          <p:cNvSpPr txBox="1"/>
          <p:nvPr/>
        </p:nvSpPr>
        <p:spPr>
          <a:xfrm>
            <a:off x="8700380" y="215376"/>
            <a:ext cx="336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배경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b="1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선정 배경 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9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기본적 분석 </a:t>
            </a:r>
            <a:r>
              <a:rPr lang="en-US" altLang="ko-KR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  </a:t>
            </a:r>
            <a:r>
              <a:rPr lang="ko-KR" altLang="en-US" sz="700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  <a:p>
            <a:pPr algn="r"/>
            <a:endParaRPr lang="ko-KR" altLang="en-US" sz="700" dirty="0"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544EF0E4-383F-4CCF-8D65-610B09FDB8EF}"/>
              </a:ext>
            </a:extLst>
          </p:cNvPr>
          <p:cNvSpPr>
            <a:spLocks noChangeAspect="1"/>
          </p:cNvSpPr>
          <p:nvPr/>
        </p:nvSpPr>
        <p:spPr>
          <a:xfrm rot="2160000">
            <a:off x="313200" y="291797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C75E4-D1DB-4215-BB93-9B42CA69A571}"/>
              </a:ext>
            </a:extLst>
          </p:cNvPr>
          <p:cNvSpPr txBox="1"/>
          <p:nvPr/>
        </p:nvSpPr>
        <p:spPr>
          <a:xfrm>
            <a:off x="972951" y="1350485"/>
            <a:ext cx="29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KOSPI200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828CB-0D08-4EF2-AE7E-C1FCD99AD65D}"/>
              </a:ext>
            </a:extLst>
          </p:cNvPr>
          <p:cNvGrpSpPr/>
          <p:nvPr/>
        </p:nvGrpSpPr>
        <p:grpSpPr>
          <a:xfrm>
            <a:off x="1138684" y="2397146"/>
            <a:ext cx="5336897" cy="4343350"/>
            <a:chOff x="1132878" y="2060973"/>
            <a:chExt cx="5336897" cy="4343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323B7E6-174A-47B9-9774-B6406751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878" y="2060973"/>
              <a:ext cx="4841202" cy="3444897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A94D1D7-56BA-42B8-A030-248F83F01DF1}"/>
                </a:ext>
              </a:extLst>
            </p:cNvPr>
            <p:cNvGrpSpPr/>
            <p:nvPr/>
          </p:nvGrpSpPr>
          <p:grpSpPr>
            <a:xfrm>
              <a:off x="1769618" y="5554756"/>
              <a:ext cx="4700157" cy="849567"/>
              <a:chOff x="1646215" y="3021159"/>
              <a:chExt cx="4700157" cy="84956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667B19-42DC-4BC0-8212-21D14CF1D0D8}"/>
                  </a:ext>
                </a:extLst>
              </p:cNvPr>
              <p:cNvSpPr txBox="1"/>
              <p:nvPr/>
            </p:nvSpPr>
            <p:spPr>
              <a:xfrm>
                <a:off x="1646215" y="3470616"/>
                <a:ext cx="47001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ko-KR" altLang="en-US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계절성과 주기 </a:t>
                </a:r>
                <a:r>
                  <a:rPr lang="en-US" altLang="ko-KR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X</a:t>
                </a:r>
                <a:endPara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D2985-B58A-4A69-96D0-95AE1B1A062D}"/>
                  </a:ext>
                </a:extLst>
              </p:cNvPr>
              <p:cNvSpPr txBox="1"/>
              <p:nvPr/>
            </p:nvSpPr>
            <p:spPr>
              <a:xfrm>
                <a:off x="1646215" y="3021159"/>
                <a:ext cx="30511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ko-KR" altLang="en-US" sz="2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대체적으로 상승 추세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C617BDA-FDF3-4151-91FA-7963F315AB8E}"/>
              </a:ext>
            </a:extLst>
          </p:cNvPr>
          <p:cNvSpPr txBox="1"/>
          <p:nvPr/>
        </p:nvSpPr>
        <p:spPr>
          <a:xfrm>
            <a:off x="1128564" y="2039987"/>
            <a:ext cx="232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종가 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2671C6-01B8-48EA-B8A8-09F7EEDF2F53}"/>
              </a:ext>
            </a:extLst>
          </p:cNvPr>
          <p:cNvSpPr txBox="1"/>
          <p:nvPr/>
        </p:nvSpPr>
        <p:spPr>
          <a:xfrm>
            <a:off x="6694263" y="2034835"/>
            <a:ext cx="214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나누기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5F441-71E0-4EA1-8691-CEE34AFC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263" y="2598057"/>
            <a:ext cx="4841203" cy="32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9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1645</Words>
  <Application>Microsoft Office PowerPoint</Application>
  <PresentationFormat>와이드스크린</PresentationFormat>
  <Paragraphs>331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Calibri</vt:lpstr>
      <vt:lpstr>배달의민족 한나체 Pro</vt:lpstr>
      <vt:lpstr>Wingdings</vt:lpstr>
      <vt:lpstr>Arial</vt:lpstr>
      <vt:lpstr>Bell MT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윤송이</cp:lastModifiedBy>
  <cp:revision>228</cp:revision>
  <dcterms:created xsi:type="dcterms:W3CDTF">2020-01-20T05:08:25Z</dcterms:created>
  <dcterms:modified xsi:type="dcterms:W3CDTF">2022-05-14T07:02:02Z</dcterms:modified>
</cp:coreProperties>
</file>